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82" r:id="rId5"/>
    <p:sldId id="301" r:id="rId6"/>
    <p:sldId id="284" r:id="rId7"/>
    <p:sldId id="285" r:id="rId8"/>
    <p:sldId id="288" r:id="rId9"/>
    <p:sldId id="286" r:id="rId10"/>
    <p:sldId id="287" r:id="rId11"/>
    <p:sldId id="289" r:id="rId12"/>
    <p:sldId id="290" r:id="rId13"/>
    <p:sldId id="292" r:id="rId14"/>
    <p:sldId id="298" r:id="rId15"/>
    <p:sldId id="300" r:id="rId16"/>
    <p:sldId id="297" r:id="rId17"/>
  </p:sldIdLst>
  <p:sldSz cx="18288000" cy="10287000"/>
  <p:notesSz cx="6858000" cy="9144000"/>
  <p:embeddedFontLst>
    <p:embeddedFont>
      <p:font typeface="Arial Bold" panose="020B0704020202020204" pitchFamily="34" charset="0"/>
      <p:regular r:id="rId18"/>
      <p:bold r:id="rId19"/>
    </p:embeddedFont>
    <p:embeddedFont>
      <p:font typeface="Arimo" panose="02010600030101010101" charset="0"/>
      <p:regular r:id="rId20"/>
    </p:embeddedFont>
    <p:embeddedFont>
      <p:font typeface="Evolventa Bold" panose="02010600030101010101" charset="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704" autoAdjust="0"/>
    <p:restoredTop sz="94622" autoAdjust="0"/>
  </p:normalViewPr>
  <p:slideViewPr>
    <p:cSldViewPr>
      <p:cViewPr varScale="1">
        <p:scale>
          <a:sx n="70" d="100"/>
          <a:sy n="70" d="100"/>
        </p:scale>
        <p:origin x="356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23.png"/><Relationship Id="rId5" Type="http://schemas.openxmlformats.org/officeDocument/2006/relationships/image" Target="../media/image16.png"/><Relationship Id="rId10" Type="http://schemas.openxmlformats.org/officeDocument/2006/relationships/image" Target="../media/image22.png"/><Relationship Id="rId4" Type="http://schemas.openxmlformats.org/officeDocument/2006/relationships/image" Target="../media/image15.png"/><Relationship Id="rId9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12" Type="http://schemas.openxmlformats.org/officeDocument/2006/relationships/image" Target="../media/image2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27.png"/><Relationship Id="rId5" Type="http://schemas.openxmlformats.org/officeDocument/2006/relationships/image" Target="../media/image3.png"/><Relationship Id="rId10" Type="http://schemas.openxmlformats.org/officeDocument/2006/relationships/image" Target="../media/image26.png"/><Relationship Id="rId4" Type="http://schemas.openxmlformats.org/officeDocument/2006/relationships/image" Target="../media/image16.png"/><Relationship Id="rId9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77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22720" y="9409463"/>
            <a:ext cx="18609220" cy="877537"/>
          </a:xfrm>
          <a:custGeom>
            <a:avLst/>
            <a:gdLst/>
            <a:ahLst/>
            <a:cxnLst/>
            <a:rect l="l" t="t" r="r" b="b"/>
            <a:pathLst>
              <a:path w="18609220" h="877537">
                <a:moveTo>
                  <a:pt x="0" y="0"/>
                </a:moveTo>
                <a:lnTo>
                  <a:pt x="18609220" y="0"/>
                </a:lnTo>
                <a:lnTo>
                  <a:pt x="18609220" y="877537"/>
                </a:lnTo>
                <a:lnTo>
                  <a:pt x="0" y="87753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908194" y="1097820"/>
            <a:ext cx="8065440" cy="8091360"/>
          </a:xfrm>
          <a:custGeom>
            <a:avLst/>
            <a:gdLst/>
            <a:ahLst/>
            <a:cxnLst/>
            <a:rect l="l" t="t" r="r" b="b"/>
            <a:pathLst>
              <a:path w="8065440" h="8091360">
                <a:moveTo>
                  <a:pt x="0" y="0"/>
                </a:moveTo>
                <a:lnTo>
                  <a:pt x="8065440" y="0"/>
                </a:lnTo>
                <a:lnTo>
                  <a:pt x="8065440" y="8091360"/>
                </a:lnTo>
                <a:lnTo>
                  <a:pt x="0" y="80913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9" b="-9"/>
            </a:stretch>
          </a:blipFill>
        </p:spPr>
        <p:txBody>
          <a:bodyPr/>
          <a:lstStyle/>
          <a:p>
            <a:endParaRPr lang="zh-CN" altLang="en-US" dirty="0"/>
          </a:p>
        </p:txBody>
      </p:sp>
      <p:grpSp>
        <p:nvGrpSpPr>
          <p:cNvPr id="4" name="Group 4"/>
          <p:cNvGrpSpPr/>
          <p:nvPr/>
        </p:nvGrpSpPr>
        <p:grpSpPr>
          <a:xfrm>
            <a:off x="-219420" y="-95580"/>
            <a:ext cx="18507420" cy="10382580"/>
            <a:chOff x="0" y="0"/>
            <a:chExt cx="24676560" cy="1384344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676608" cy="13843508"/>
            </a:xfrm>
            <a:custGeom>
              <a:avLst/>
              <a:gdLst/>
              <a:ahLst/>
              <a:cxnLst/>
              <a:rect l="l" t="t" r="r" b="b"/>
              <a:pathLst>
                <a:path w="24676608" h="13843508">
                  <a:moveTo>
                    <a:pt x="127127" y="0"/>
                  </a:moveTo>
                  <a:lnTo>
                    <a:pt x="24549481" y="0"/>
                  </a:lnTo>
                  <a:cubicBezTo>
                    <a:pt x="24619713" y="0"/>
                    <a:pt x="24676608" y="56896"/>
                    <a:pt x="24676608" y="127127"/>
                  </a:cubicBezTo>
                  <a:lnTo>
                    <a:pt x="24676608" y="13716381"/>
                  </a:lnTo>
                  <a:cubicBezTo>
                    <a:pt x="24676608" y="13786613"/>
                    <a:pt x="24619713" y="13843508"/>
                    <a:pt x="24549481" y="13843508"/>
                  </a:cubicBezTo>
                  <a:lnTo>
                    <a:pt x="127127" y="13843508"/>
                  </a:lnTo>
                  <a:cubicBezTo>
                    <a:pt x="56896" y="13843508"/>
                    <a:pt x="0" y="13786613"/>
                    <a:pt x="0" y="13716381"/>
                  </a:cubicBezTo>
                  <a:lnTo>
                    <a:pt x="0" y="127127"/>
                  </a:lnTo>
                  <a:cubicBezTo>
                    <a:pt x="0" y="56896"/>
                    <a:pt x="56896" y="0"/>
                    <a:pt x="127127" y="0"/>
                  </a:cubicBezTo>
                  <a:moveTo>
                    <a:pt x="127127" y="254127"/>
                  </a:moveTo>
                  <a:lnTo>
                    <a:pt x="127127" y="127127"/>
                  </a:lnTo>
                  <a:lnTo>
                    <a:pt x="254127" y="127127"/>
                  </a:lnTo>
                  <a:lnTo>
                    <a:pt x="254127" y="13716381"/>
                  </a:lnTo>
                  <a:lnTo>
                    <a:pt x="127127" y="13716381"/>
                  </a:lnTo>
                  <a:lnTo>
                    <a:pt x="127127" y="13589254"/>
                  </a:lnTo>
                  <a:lnTo>
                    <a:pt x="24549481" y="13589254"/>
                  </a:lnTo>
                  <a:lnTo>
                    <a:pt x="24549481" y="13716381"/>
                  </a:lnTo>
                  <a:lnTo>
                    <a:pt x="24422354" y="13716381"/>
                  </a:lnTo>
                  <a:lnTo>
                    <a:pt x="24422354" y="127127"/>
                  </a:lnTo>
                  <a:lnTo>
                    <a:pt x="24549481" y="127127"/>
                  </a:lnTo>
                  <a:lnTo>
                    <a:pt x="24549481" y="254127"/>
                  </a:lnTo>
                  <a:lnTo>
                    <a:pt x="127127" y="254127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6" name="Freeform 6"/>
          <p:cNvSpPr/>
          <p:nvPr/>
        </p:nvSpPr>
        <p:spPr>
          <a:xfrm>
            <a:off x="-3240" y="93960"/>
            <a:ext cx="3639600" cy="10017000"/>
          </a:xfrm>
          <a:custGeom>
            <a:avLst/>
            <a:gdLst/>
            <a:ahLst/>
            <a:cxnLst/>
            <a:rect l="l" t="t" r="r" b="b"/>
            <a:pathLst>
              <a:path w="3639600" h="10017000">
                <a:moveTo>
                  <a:pt x="0" y="0"/>
                </a:moveTo>
                <a:lnTo>
                  <a:pt x="3639600" y="0"/>
                </a:lnTo>
                <a:lnTo>
                  <a:pt x="3639600" y="10017000"/>
                </a:lnTo>
                <a:lnTo>
                  <a:pt x="0" y="1001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389284"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409320" y="775980"/>
            <a:ext cx="2957040" cy="8558460"/>
            <a:chOff x="0" y="0"/>
            <a:chExt cx="3942720" cy="1141128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942715" cy="11411204"/>
            </a:xfrm>
            <a:custGeom>
              <a:avLst/>
              <a:gdLst/>
              <a:ahLst/>
              <a:cxnLst/>
              <a:rect l="l" t="t" r="r" b="b"/>
              <a:pathLst>
                <a:path w="3942715" h="11411204">
                  <a:moveTo>
                    <a:pt x="101473" y="0"/>
                  </a:moveTo>
                  <a:lnTo>
                    <a:pt x="3841242" y="0"/>
                  </a:lnTo>
                  <a:cubicBezTo>
                    <a:pt x="3897249" y="0"/>
                    <a:pt x="3942715" y="45466"/>
                    <a:pt x="3942715" y="101473"/>
                  </a:cubicBezTo>
                  <a:lnTo>
                    <a:pt x="3942715" y="11309731"/>
                  </a:lnTo>
                  <a:cubicBezTo>
                    <a:pt x="3942715" y="11365738"/>
                    <a:pt x="3897249" y="11411204"/>
                    <a:pt x="3841242" y="11411204"/>
                  </a:cubicBezTo>
                  <a:lnTo>
                    <a:pt x="101473" y="11411204"/>
                  </a:lnTo>
                  <a:cubicBezTo>
                    <a:pt x="45466" y="11411204"/>
                    <a:pt x="0" y="11365738"/>
                    <a:pt x="0" y="11309731"/>
                  </a:cubicBezTo>
                  <a:lnTo>
                    <a:pt x="0" y="101473"/>
                  </a:lnTo>
                  <a:cubicBezTo>
                    <a:pt x="0" y="45466"/>
                    <a:pt x="45466" y="0"/>
                    <a:pt x="101473" y="0"/>
                  </a:cubicBezTo>
                  <a:moveTo>
                    <a:pt x="101473" y="203073"/>
                  </a:moveTo>
                  <a:lnTo>
                    <a:pt x="101473" y="101473"/>
                  </a:lnTo>
                  <a:lnTo>
                    <a:pt x="202946" y="101473"/>
                  </a:lnTo>
                  <a:lnTo>
                    <a:pt x="202946" y="11309731"/>
                  </a:lnTo>
                  <a:lnTo>
                    <a:pt x="101473" y="11309731"/>
                  </a:lnTo>
                  <a:lnTo>
                    <a:pt x="101473" y="11208258"/>
                  </a:lnTo>
                  <a:lnTo>
                    <a:pt x="3841242" y="11208258"/>
                  </a:lnTo>
                  <a:lnTo>
                    <a:pt x="3841242" y="11309731"/>
                  </a:lnTo>
                  <a:lnTo>
                    <a:pt x="3739769" y="11309731"/>
                  </a:lnTo>
                  <a:lnTo>
                    <a:pt x="3739769" y="101473"/>
                  </a:lnTo>
                  <a:lnTo>
                    <a:pt x="3841242" y="101473"/>
                  </a:lnTo>
                  <a:lnTo>
                    <a:pt x="3841242" y="202946"/>
                  </a:lnTo>
                  <a:lnTo>
                    <a:pt x="101473" y="202946"/>
                  </a:lnTo>
                  <a:close/>
                </a:path>
              </a:pathLst>
            </a:custGeom>
            <a:solidFill>
              <a:srgbClr val="FFFFFF">
                <a:alpha val="94902"/>
              </a:srgbClr>
            </a:solidFill>
          </p:spPr>
        </p:sp>
      </p:grpSp>
      <p:sp>
        <p:nvSpPr>
          <p:cNvPr id="9" name="Freeform 9"/>
          <p:cNvSpPr/>
          <p:nvPr/>
        </p:nvSpPr>
        <p:spPr>
          <a:xfrm>
            <a:off x="-28620" y="47520"/>
            <a:ext cx="3736260" cy="10141740"/>
          </a:xfrm>
          <a:custGeom>
            <a:avLst/>
            <a:gdLst/>
            <a:ahLst/>
            <a:cxnLst/>
            <a:rect l="l" t="t" r="r" b="b"/>
            <a:pathLst>
              <a:path w="3736260" h="10141740">
                <a:moveTo>
                  <a:pt x="0" y="0"/>
                </a:moveTo>
                <a:lnTo>
                  <a:pt x="3736260" y="0"/>
                </a:lnTo>
                <a:lnTo>
                  <a:pt x="3736260" y="10141740"/>
                </a:lnTo>
                <a:lnTo>
                  <a:pt x="0" y="1014174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86" b="-86"/>
            </a:stretch>
          </a:blipFill>
        </p:spPr>
        <p:txBody>
          <a:bodyPr/>
          <a:lstStyle/>
          <a:p>
            <a:endParaRPr lang="zh-CN" altLang="en-US" dirty="0"/>
          </a:p>
        </p:txBody>
      </p:sp>
      <p:sp>
        <p:nvSpPr>
          <p:cNvPr id="10" name="Freeform 10"/>
          <p:cNvSpPr/>
          <p:nvPr/>
        </p:nvSpPr>
        <p:spPr>
          <a:xfrm>
            <a:off x="1391580" y="1338660"/>
            <a:ext cx="976860" cy="1191780"/>
          </a:xfrm>
          <a:custGeom>
            <a:avLst/>
            <a:gdLst/>
            <a:ahLst/>
            <a:cxnLst/>
            <a:rect l="l" t="t" r="r" b="b"/>
            <a:pathLst>
              <a:path w="976860" h="1191780">
                <a:moveTo>
                  <a:pt x="0" y="0"/>
                </a:moveTo>
                <a:lnTo>
                  <a:pt x="976860" y="0"/>
                </a:lnTo>
                <a:lnTo>
                  <a:pt x="976860" y="1191780"/>
                </a:lnTo>
                <a:lnTo>
                  <a:pt x="0" y="119178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90" b="-90"/>
            </a:stretch>
          </a:blipFill>
        </p:spPr>
      </p:sp>
      <p:grpSp>
        <p:nvGrpSpPr>
          <p:cNvPr id="11" name="Group 11"/>
          <p:cNvGrpSpPr/>
          <p:nvPr/>
        </p:nvGrpSpPr>
        <p:grpSpPr>
          <a:xfrm>
            <a:off x="728149" y="6174349"/>
            <a:ext cx="2412180" cy="18900"/>
            <a:chOff x="0" y="0"/>
            <a:chExt cx="3216240" cy="25200"/>
          </a:xfrm>
        </p:grpSpPr>
        <p:sp>
          <p:nvSpPr>
            <p:cNvPr id="12" name="Freeform 12"/>
            <p:cNvSpPr/>
            <p:nvPr/>
          </p:nvSpPr>
          <p:spPr>
            <a:xfrm>
              <a:off x="12573" y="0"/>
              <a:ext cx="3191129" cy="25146"/>
            </a:xfrm>
            <a:custGeom>
              <a:avLst/>
              <a:gdLst/>
              <a:ahLst/>
              <a:cxnLst/>
              <a:rect l="l" t="t" r="r" b="b"/>
              <a:pathLst>
                <a:path w="3191129" h="25146">
                  <a:moveTo>
                    <a:pt x="0" y="0"/>
                  </a:moveTo>
                  <a:lnTo>
                    <a:pt x="3191129" y="0"/>
                  </a:lnTo>
                  <a:lnTo>
                    <a:pt x="3191129" y="25146"/>
                  </a:lnTo>
                  <a:lnTo>
                    <a:pt x="0" y="25146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5" name="Freeform 15"/>
          <p:cNvSpPr/>
          <p:nvPr/>
        </p:nvSpPr>
        <p:spPr>
          <a:xfrm>
            <a:off x="997920" y="1178820"/>
            <a:ext cx="1773900" cy="1683180"/>
          </a:xfrm>
          <a:custGeom>
            <a:avLst/>
            <a:gdLst/>
            <a:ahLst/>
            <a:cxnLst/>
            <a:rect l="l" t="t" r="r" b="b"/>
            <a:pathLst>
              <a:path w="1773900" h="1683180">
                <a:moveTo>
                  <a:pt x="0" y="0"/>
                </a:moveTo>
                <a:lnTo>
                  <a:pt x="1773900" y="0"/>
                </a:lnTo>
                <a:lnTo>
                  <a:pt x="1773900" y="1683180"/>
                </a:lnTo>
                <a:lnTo>
                  <a:pt x="0" y="168318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21" r="-21"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5966180" y="1162080"/>
            <a:ext cx="2043360" cy="856980"/>
          </a:xfrm>
          <a:custGeom>
            <a:avLst/>
            <a:gdLst/>
            <a:ahLst/>
            <a:cxnLst/>
            <a:rect l="l" t="t" r="r" b="b"/>
            <a:pathLst>
              <a:path w="2043360" h="856980">
                <a:moveTo>
                  <a:pt x="0" y="0"/>
                </a:moveTo>
                <a:lnTo>
                  <a:pt x="2043360" y="0"/>
                </a:lnTo>
                <a:lnTo>
                  <a:pt x="2043360" y="856980"/>
                </a:lnTo>
                <a:lnTo>
                  <a:pt x="0" y="85698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21" b="-21"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4912886" y="7020"/>
            <a:ext cx="3375114" cy="1171800"/>
          </a:xfrm>
          <a:custGeom>
            <a:avLst/>
            <a:gdLst/>
            <a:ahLst/>
            <a:cxnLst/>
            <a:rect l="l" t="t" r="r" b="b"/>
            <a:pathLst>
              <a:path w="3375114" h="1171800">
                <a:moveTo>
                  <a:pt x="0" y="0"/>
                </a:moveTo>
                <a:lnTo>
                  <a:pt x="3375114" y="0"/>
                </a:lnTo>
                <a:lnTo>
                  <a:pt x="3375114" y="1171800"/>
                </a:lnTo>
                <a:lnTo>
                  <a:pt x="0" y="117180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722459" y="3715231"/>
            <a:ext cx="3795603" cy="2178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ct val="250000"/>
              </a:lnSpc>
            </a:pPr>
            <a:r>
              <a:rPr lang="en-US" sz="1995" dirty="0" err="1">
                <a:solidFill>
                  <a:srgbClr val="FFFFFF"/>
                </a:solidFill>
                <a:ea typeface="Arimo"/>
              </a:rPr>
              <a:t>中国石油大学（华东</a:t>
            </a:r>
            <a:r>
              <a:rPr lang="en-US" sz="1995" dirty="0">
                <a:solidFill>
                  <a:srgbClr val="FFFFFF"/>
                </a:solidFill>
                <a:ea typeface="Arimo"/>
              </a:rPr>
              <a:t>）</a:t>
            </a:r>
          </a:p>
          <a:p>
            <a:pPr>
              <a:lnSpc>
                <a:spcPct val="250000"/>
              </a:lnSpc>
            </a:pPr>
            <a:r>
              <a:rPr lang="zh-CN" altLang="en-US" sz="2000" dirty="0">
                <a:solidFill>
                  <a:srgbClr val="FFFFFF"/>
                </a:solidFill>
                <a:latin typeface="Arimo"/>
                <a:ea typeface="Arimo"/>
              </a:rPr>
              <a:t>计算机操作系统</a:t>
            </a:r>
            <a:endParaRPr lang="en-US" altLang="zh-CN" sz="2000" dirty="0">
              <a:solidFill>
                <a:srgbClr val="FFFFFF"/>
              </a:solidFill>
              <a:latin typeface="Arimo"/>
              <a:ea typeface="Arimo"/>
            </a:endParaRPr>
          </a:p>
          <a:p>
            <a:pPr algn="l">
              <a:lnSpc>
                <a:spcPct val="250000"/>
              </a:lnSpc>
            </a:pPr>
            <a:r>
              <a:rPr lang="zh-CN" altLang="en-US" sz="1995" dirty="0">
                <a:solidFill>
                  <a:srgbClr val="FFFFFF"/>
                </a:solidFill>
                <a:ea typeface="Arimo"/>
              </a:rPr>
              <a:t>学期作业</a:t>
            </a:r>
            <a:endParaRPr lang="en-US" sz="1995" dirty="0">
              <a:solidFill>
                <a:srgbClr val="FFFFFF"/>
              </a:solidFill>
              <a:ea typeface="Arimo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752900" y="6355313"/>
            <a:ext cx="2770639" cy="17034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588"/>
              </a:lnSpc>
            </a:pPr>
            <a:r>
              <a:rPr lang="zh-CN" altLang="en-US" sz="2400" spc="-1" dirty="0">
                <a:solidFill>
                  <a:srgbClr val="FFFFFF"/>
                </a:solidFill>
                <a:ea typeface="Arimo"/>
              </a:rPr>
              <a:t>计算</a:t>
            </a:r>
            <a:r>
              <a:rPr lang="en-US" altLang="zh-CN" sz="2400" spc="-1" dirty="0">
                <a:solidFill>
                  <a:srgbClr val="FFFFFF"/>
                </a:solidFill>
                <a:ea typeface="Arimo"/>
              </a:rPr>
              <a:t>2101</a:t>
            </a:r>
          </a:p>
          <a:p>
            <a:pPr algn="l">
              <a:lnSpc>
                <a:spcPts val="4588"/>
              </a:lnSpc>
            </a:pPr>
            <a:r>
              <a:rPr lang="en-US" sz="2400" spc="-1" dirty="0" err="1">
                <a:solidFill>
                  <a:srgbClr val="FFFFFF"/>
                </a:solidFill>
                <a:ea typeface="Arimo"/>
              </a:rPr>
              <a:t>许祖耀</a:t>
            </a:r>
            <a:endParaRPr lang="en-US" sz="2400" spc="-1" dirty="0">
              <a:solidFill>
                <a:srgbClr val="FFFFFF"/>
              </a:solidFill>
              <a:ea typeface="Arimo"/>
            </a:endParaRPr>
          </a:p>
          <a:p>
            <a:pPr algn="l">
              <a:lnSpc>
                <a:spcPts val="4588"/>
              </a:lnSpc>
            </a:pPr>
            <a:r>
              <a:rPr lang="en-US" sz="2400" spc="-1" dirty="0">
                <a:solidFill>
                  <a:srgbClr val="FFFFFF"/>
                </a:solidFill>
                <a:ea typeface="Arimo"/>
              </a:rPr>
              <a:t>2107010120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4240234" y="2335490"/>
            <a:ext cx="9874440" cy="3630960"/>
            <a:chOff x="0" y="0"/>
            <a:chExt cx="13165920" cy="484128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3165835" cy="4841240"/>
            </a:xfrm>
            <a:custGeom>
              <a:avLst/>
              <a:gdLst/>
              <a:ahLst/>
              <a:cxnLst/>
              <a:rect l="l" t="t" r="r" b="b"/>
              <a:pathLst>
                <a:path w="13165835" h="4841240">
                  <a:moveTo>
                    <a:pt x="12573" y="0"/>
                  </a:moveTo>
                  <a:lnTo>
                    <a:pt x="13153262" y="0"/>
                  </a:lnTo>
                  <a:cubicBezTo>
                    <a:pt x="13160248" y="0"/>
                    <a:pt x="13165835" y="5588"/>
                    <a:pt x="13165835" y="12573"/>
                  </a:cubicBezTo>
                  <a:lnTo>
                    <a:pt x="13165835" y="4828667"/>
                  </a:lnTo>
                  <a:cubicBezTo>
                    <a:pt x="13165835" y="4835652"/>
                    <a:pt x="13160248" y="4841240"/>
                    <a:pt x="13153262" y="4841240"/>
                  </a:cubicBezTo>
                  <a:lnTo>
                    <a:pt x="12573" y="4841240"/>
                  </a:lnTo>
                  <a:cubicBezTo>
                    <a:pt x="5588" y="4841240"/>
                    <a:pt x="0" y="4835652"/>
                    <a:pt x="0" y="4828667"/>
                  </a:cubicBezTo>
                  <a:lnTo>
                    <a:pt x="0" y="12573"/>
                  </a:lnTo>
                  <a:cubicBezTo>
                    <a:pt x="0" y="5588"/>
                    <a:pt x="5588" y="0"/>
                    <a:pt x="12573" y="0"/>
                  </a:cubicBezTo>
                  <a:moveTo>
                    <a:pt x="12573" y="25146"/>
                  </a:moveTo>
                  <a:lnTo>
                    <a:pt x="12573" y="12573"/>
                  </a:lnTo>
                  <a:lnTo>
                    <a:pt x="25146" y="12573"/>
                  </a:lnTo>
                  <a:lnTo>
                    <a:pt x="25146" y="4828667"/>
                  </a:lnTo>
                  <a:lnTo>
                    <a:pt x="12573" y="4828667"/>
                  </a:lnTo>
                  <a:lnTo>
                    <a:pt x="12573" y="4816094"/>
                  </a:lnTo>
                  <a:lnTo>
                    <a:pt x="13153262" y="4816094"/>
                  </a:lnTo>
                  <a:lnTo>
                    <a:pt x="13153262" y="4828667"/>
                  </a:lnTo>
                  <a:lnTo>
                    <a:pt x="13140689" y="4828667"/>
                  </a:lnTo>
                  <a:lnTo>
                    <a:pt x="13140689" y="12573"/>
                  </a:lnTo>
                  <a:lnTo>
                    <a:pt x="13153262" y="12573"/>
                  </a:lnTo>
                  <a:lnTo>
                    <a:pt x="13153262" y="25146"/>
                  </a:lnTo>
                  <a:lnTo>
                    <a:pt x="12573" y="25146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22" name="Group 22"/>
          <p:cNvGrpSpPr/>
          <p:nvPr/>
        </p:nvGrpSpPr>
        <p:grpSpPr>
          <a:xfrm>
            <a:off x="22126024" y="3855594"/>
            <a:ext cx="600696" cy="377472"/>
            <a:chOff x="0" y="0"/>
            <a:chExt cx="2669760" cy="265104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2669794" cy="2650998"/>
            </a:xfrm>
            <a:custGeom>
              <a:avLst/>
              <a:gdLst/>
              <a:ahLst/>
              <a:cxnLst/>
              <a:rect l="l" t="t" r="r" b="b"/>
              <a:pathLst>
                <a:path w="2669794" h="2650998">
                  <a:moveTo>
                    <a:pt x="0" y="0"/>
                  </a:moveTo>
                  <a:lnTo>
                    <a:pt x="2669794" y="0"/>
                  </a:lnTo>
                  <a:lnTo>
                    <a:pt x="2669794" y="2650998"/>
                  </a:lnTo>
                  <a:lnTo>
                    <a:pt x="0" y="2650998"/>
                  </a:lnTo>
                  <a:close/>
                </a:path>
              </a:pathLst>
            </a:custGeom>
            <a:solidFill>
              <a:srgbClr val="003778"/>
            </a:solidFill>
          </p:spPr>
        </p:sp>
      </p:grpSp>
      <p:grpSp>
        <p:nvGrpSpPr>
          <p:cNvPr id="24" name="Group 24"/>
          <p:cNvGrpSpPr/>
          <p:nvPr/>
        </p:nvGrpSpPr>
        <p:grpSpPr>
          <a:xfrm>
            <a:off x="4403158" y="1990932"/>
            <a:ext cx="2531042" cy="719280"/>
            <a:chOff x="0" y="0"/>
            <a:chExt cx="7302052" cy="95904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7302001" cy="958977"/>
            </a:xfrm>
            <a:custGeom>
              <a:avLst/>
              <a:gdLst/>
              <a:ahLst/>
              <a:cxnLst/>
              <a:rect l="l" t="t" r="r" b="b"/>
              <a:pathLst>
                <a:path w="7302001" h="958977">
                  <a:moveTo>
                    <a:pt x="0" y="0"/>
                  </a:moveTo>
                  <a:lnTo>
                    <a:pt x="7302001" y="0"/>
                  </a:lnTo>
                  <a:lnTo>
                    <a:pt x="7302001" y="958977"/>
                  </a:lnTo>
                  <a:lnTo>
                    <a:pt x="0" y="958977"/>
                  </a:lnTo>
                  <a:close/>
                </a:path>
              </a:pathLst>
            </a:custGeom>
            <a:solidFill>
              <a:srgbClr val="003778"/>
            </a:solidFill>
          </p:spPr>
        </p: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9D52C154-4E46-C78A-5D53-C952F2D903CB}"/>
              </a:ext>
            </a:extLst>
          </p:cNvPr>
          <p:cNvGrpSpPr/>
          <p:nvPr/>
        </p:nvGrpSpPr>
        <p:grpSpPr>
          <a:xfrm>
            <a:off x="3721477" y="211502"/>
            <a:ext cx="4526656" cy="1053141"/>
            <a:chOff x="3616763" y="-7902998"/>
            <a:chExt cx="4526656" cy="1053141"/>
          </a:xfrm>
        </p:grpSpPr>
        <p:sp>
          <p:nvSpPr>
            <p:cNvPr id="26" name="Freeform 26"/>
            <p:cNvSpPr/>
            <p:nvPr/>
          </p:nvSpPr>
          <p:spPr>
            <a:xfrm>
              <a:off x="3616763" y="-7898862"/>
              <a:ext cx="943921" cy="1049005"/>
            </a:xfrm>
            <a:custGeom>
              <a:avLst/>
              <a:gdLst/>
              <a:ahLst/>
              <a:cxnLst/>
              <a:rect l="l" t="t" r="r" b="b"/>
              <a:pathLst>
                <a:path w="1040257" h="1178185">
                  <a:moveTo>
                    <a:pt x="0" y="0"/>
                  </a:moveTo>
                  <a:lnTo>
                    <a:pt x="1040257" y="0"/>
                  </a:lnTo>
                  <a:lnTo>
                    <a:pt x="1040257" y="1178185"/>
                  </a:lnTo>
                  <a:lnTo>
                    <a:pt x="0" y="11781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-22" r="-22"/>
              </a:stretch>
            </a:blipFill>
          </p:spPr>
        </p:sp>
        <p:sp>
          <p:nvSpPr>
            <p:cNvPr id="27" name="TextBox 27"/>
            <p:cNvSpPr txBox="1"/>
            <p:nvPr/>
          </p:nvSpPr>
          <p:spPr>
            <a:xfrm>
              <a:off x="4667256" y="-7902998"/>
              <a:ext cx="3476163" cy="104900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lang="en-US" sz="2400" dirty="0" err="1">
                  <a:solidFill>
                    <a:srgbClr val="FFFFFF"/>
                  </a:solidFill>
                  <a:ea typeface="Arial"/>
                </a:rPr>
                <a:t>青岛软件学院</a:t>
              </a:r>
              <a:endParaRPr lang="en-US" sz="2400" dirty="0">
                <a:solidFill>
                  <a:srgbClr val="FFFFFF"/>
                </a:solidFill>
                <a:ea typeface="Arial"/>
              </a:endParaRPr>
            </a:p>
            <a:p>
              <a:pPr algn="l">
                <a:lnSpc>
                  <a:spcPct val="150000"/>
                </a:lnSpc>
              </a:pPr>
              <a:r>
                <a:rPr lang="en-US" sz="2400" spc="-1" dirty="0" err="1">
                  <a:solidFill>
                    <a:srgbClr val="FFFFFF"/>
                  </a:solidFill>
                  <a:ea typeface="Arial"/>
                </a:rPr>
                <a:t>计算机科学与技术学院</a:t>
              </a:r>
              <a:endParaRPr lang="en-US" sz="2400" spc="-1" dirty="0">
                <a:solidFill>
                  <a:srgbClr val="FFFFFF"/>
                </a:solidFill>
                <a:ea typeface="Arial"/>
              </a:endParaRPr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4683158" y="1790910"/>
            <a:ext cx="4200704" cy="14790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ct val="125000"/>
              </a:lnSpc>
            </a:pPr>
            <a:r>
              <a:rPr lang="zh-CN" altLang="en-US" sz="4000" dirty="0">
                <a:solidFill>
                  <a:srgbClr val="FFFFFF"/>
                </a:solidFill>
                <a:ea typeface="Arial"/>
              </a:rPr>
              <a:t>计算</a:t>
            </a:r>
            <a:r>
              <a:rPr lang="en-US" sz="4000" dirty="0">
                <a:solidFill>
                  <a:srgbClr val="FFFFFF"/>
                </a:solidFill>
                <a:ea typeface="Arial"/>
              </a:rPr>
              <a:t>21</a:t>
            </a:r>
            <a:r>
              <a:rPr lang="zh-CN" altLang="en-US" sz="4000" dirty="0">
                <a:solidFill>
                  <a:srgbClr val="FFFFFF"/>
                </a:solidFill>
                <a:ea typeface="Arial"/>
              </a:rPr>
              <a:t>级</a:t>
            </a:r>
            <a:endParaRPr lang="en-US" altLang="zh-CN" sz="4000" dirty="0">
              <a:solidFill>
                <a:srgbClr val="FFFFFF"/>
              </a:solidFill>
              <a:ea typeface="Arial"/>
            </a:endParaRPr>
          </a:p>
          <a:p>
            <a:pPr algn="l">
              <a:lnSpc>
                <a:spcPct val="125000"/>
              </a:lnSpc>
            </a:pPr>
            <a:r>
              <a:rPr lang="zh-CN" altLang="en-US" sz="4000" dirty="0">
                <a:solidFill>
                  <a:srgbClr val="FFFFFF"/>
                </a:solidFill>
                <a:ea typeface="Arial"/>
              </a:rPr>
              <a:t>操作系统内核分享</a:t>
            </a:r>
            <a:endParaRPr lang="en-US" sz="4000" dirty="0">
              <a:solidFill>
                <a:srgbClr val="FFFFFF"/>
              </a:solidFill>
              <a:ea typeface="Arial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1201140" y="8585303"/>
            <a:ext cx="2847780" cy="4258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44"/>
              </a:lnSpc>
            </a:pPr>
            <a:r>
              <a:rPr lang="en-US" sz="2400" spc="-1" dirty="0">
                <a:solidFill>
                  <a:srgbClr val="FFFFFF"/>
                </a:solidFill>
                <a:latin typeface="Arimo"/>
              </a:rPr>
              <a:t>2024/06/04</a:t>
            </a:r>
          </a:p>
        </p:txBody>
      </p:sp>
      <p:grpSp>
        <p:nvGrpSpPr>
          <p:cNvPr id="34" name="Group 24">
            <a:extLst>
              <a:ext uri="{FF2B5EF4-FFF2-40B4-BE49-F238E27FC236}">
                <a16:creationId xmlns:a16="http://schemas.microsoft.com/office/drawing/2014/main" id="{29F5C75B-C261-1756-985C-3B5357BFE3FE}"/>
              </a:ext>
            </a:extLst>
          </p:cNvPr>
          <p:cNvGrpSpPr/>
          <p:nvPr/>
        </p:nvGrpSpPr>
        <p:grpSpPr>
          <a:xfrm>
            <a:off x="11963400" y="4450130"/>
            <a:ext cx="4137858" cy="1905308"/>
            <a:chOff x="0" y="0"/>
            <a:chExt cx="7302052" cy="959040"/>
          </a:xfrm>
        </p:grpSpPr>
        <p:sp>
          <p:nvSpPr>
            <p:cNvPr id="35" name="Freeform 25">
              <a:extLst>
                <a:ext uri="{FF2B5EF4-FFF2-40B4-BE49-F238E27FC236}">
                  <a16:creationId xmlns:a16="http://schemas.microsoft.com/office/drawing/2014/main" id="{E03A3FA7-D4E6-BFA9-DAE6-A93EE3E5D125}"/>
                </a:ext>
              </a:extLst>
            </p:cNvPr>
            <p:cNvSpPr/>
            <p:nvPr/>
          </p:nvSpPr>
          <p:spPr>
            <a:xfrm>
              <a:off x="0" y="0"/>
              <a:ext cx="7302001" cy="958977"/>
            </a:xfrm>
            <a:custGeom>
              <a:avLst/>
              <a:gdLst/>
              <a:ahLst/>
              <a:cxnLst/>
              <a:rect l="l" t="t" r="r" b="b"/>
              <a:pathLst>
                <a:path w="7302001" h="958977">
                  <a:moveTo>
                    <a:pt x="0" y="0"/>
                  </a:moveTo>
                  <a:lnTo>
                    <a:pt x="7302001" y="0"/>
                  </a:lnTo>
                  <a:lnTo>
                    <a:pt x="7302001" y="958977"/>
                  </a:lnTo>
                  <a:lnTo>
                    <a:pt x="0" y="958977"/>
                  </a:lnTo>
                  <a:close/>
                </a:path>
              </a:pathLst>
            </a:custGeom>
            <a:solidFill>
              <a:srgbClr val="003778"/>
            </a:solidFill>
          </p:spPr>
        </p:sp>
      </p:grpSp>
      <p:sp>
        <p:nvSpPr>
          <p:cNvPr id="28" name="TextBox 28"/>
          <p:cNvSpPr txBox="1"/>
          <p:nvPr/>
        </p:nvSpPr>
        <p:spPr>
          <a:xfrm>
            <a:off x="7537874" y="4871289"/>
            <a:ext cx="7240060" cy="14396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908"/>
              </a:lnSpc>
            </a:pPr>
            <a:r>
              <a:rPr lang="en-US" altLang="zh-CN" sz="14400" dirty="0" err="1">
                <a:solidFill>
                  <a:srgbClr val="FFFFFF"/>
                </a:solidFill>
                <a:ea typeface="Arial"/>
              </a:rPr>
              <a:t>Ource</a:t>
            </a:r>
            <a:r>
              <a:rPr lang="en-US" altLang="zh-CN" sz="14400" dirty="0">
                <a:solidFill>
                  <a:srgbClr val="FFFFFF"/>
                </a:solidFill>
                <a:ea typeface="Arial"/>
              </a:rPr>
              <a:t> OS</a:t>
            </a:r>
            <a:endParaRPr lang="en-US" sz="14400" dirty="0">
              <a:solidFill>
                <a:srgbClr val="FFFFFF"/>
              </a:solidFill>
              <a:ea typeface="Arial"/>
            </a:endParaRPr>
          </a:p>
        </p:txBody>
      </p:sp>
      <p:grpSp>
        <p:nvGrpSpPr>
          <p:cNvPr id="36" name="Group 11">
            <a:extLst>
              <a:ext uri="{FF2B5EF4-FFF2-40B4-BE49-F238E27FC236}">
                <a16:creationId xmlns:a16="http://schemas.microsoft.com/office/drawing/2014/main" id="{64A13EF5-A0E0-6AEC-15CD-AD8A51D53752}"/>
              </a:ext>
            </a:extLst>
          </p:cNvPr>
          <p:cNvGrpSpPr/>
          <p:nvPr/>
        </p:nvGrpSpPr>
        <p:grpSpPr>
          <a:xfrm>
            <a:off x="686553" y="3693417"/>
            <a:ext cx="2412180" cy="18900"/>
            <a:chOff x="0" y="0"/>
            <a:chExt cx="3216240" cy="25200"/>
          </a:xfrm>
        </p:grpSpPr>
        <p:sp>
          <p:nvSpPr>
            <p:cNvPr id="37" name="Freeform 12">
              <a:extLst>
                <a:ext uri="{FF2B5EF4-FFF2-40B4-BE49-F238E27FC236}">
                  <a16:creationId xmlns:a16="http://schemas.microsoft.com/office/drawing/2014/main" id="{50F13974-6A64-1C0C-F80B-5A29A98C0F63}"/>
                </a:ext>
              </a:extLst>
            </p:cNvPr>
            <p:cNvSpPr/>
            <p:nvPr/>
          </p:nvSpPr>
          <p:spPr>
            <a:xfrm>
              <a:off x="12573" y="0"/>
              <a:ext cx="3191129" cy="25146"/>
            </a:xfrm>
            <a:custGeom>
              <a:avLst/>
              <a:gdLst/>
              <a:ahLst/>
              <a:cxnLst/>
              <a:rect l="l" t="t" r="r" b="b"/>
              <a:pathLst>
                <a:path w="3191129" h="25146">
                  <a:moveTo>
                    <a:pt x="0" y="0"/>
                  </a:moveTo>
                  <a:lnTo>
                    <a:pt x="3191129" y="0"/>
                  </a:lnTo>
                  <a:lnTo>
                    <a:pt x="3191129" y="25146"/>
                  </a:lnTo>
                  <a:lnTo>
                    <a:pt x="0" y="25146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38" name="Group 11">
            <a:extLst>
              <a:ext uri="{FF2B5EF4-FFF2-40B4-BE49-F238E27FC236}">
                <a16:creationId xmlns:a16="http://schemas.microsoft.com/office/drawing/2014/main" id="{63F1E110-8276-BC47-C766-89B785E14D7B}"/>
              </a:ext>
            </a:extLst>
          </p:cNvPr>
          <p:cNvGrpSpPr/>
          <p:nvPr/>
        </p:nvGrpSpPr>
        <p:grpSpPr>
          <a:xfrm>
            <a:off x="670583" y="8281398"/>
            <a:ext cx="2412180" cy="18900"/>
            <a:chOff x="0" y="0"/>
            <a:chExt cx="3216240" cy="25200"/>
          </a:xfrm>
        </p:grpSpPr>
        <p:sp>
          <p:nvSpPr>
            <p:cNvPr id="39" name="Freeform 12">
              <a:extLst>
                <a:ext uri="{FF2B5EF4-FFF2-40B4-BE49-F238E27FC236}">
                  <a16:creationId xmlns:a16="http://schemas.microsoft.com/office/drawing/2014/main" id="{37827382-CEF9-F029-11DF-48E73BB1C8D3}"/>
                </a:ext>
              </a:extLst>
            </p:cNvPr>
            <p:cNvSpPr/>
            <p:nvPr/>
          </p:nvSpPr>
          <p:spPr>
            <a:xfrm>
              <a:off x="12573" y="0"/>
              <a:ext cx="3191129" cy="25146"/>
            </a:xfrm>
            <a:custGeom>
              <a:avLst/>
              <a:gdLst/>
              <a:ahLst/>
              <a:cxnLst/>
              <a:rect l="l" t="t" r="r" b="b"/>
              <a:pathLst>
                <a:path w="3191129" h="25146">
                  <a:moveTo>
                    <a:pt x="0" y="0"/>
                  </a:moveTo>
                  <a:lnTo>
                    <a:pt x="3191129" y="0"/>
                  </a:lnTo>
                  <a:lnTo>
                    <a:pt x="3191129" y="25146"/>
                  </a:lnTo>
                  <a:lnTo>
                    <a:pt x="0" y="25146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358916" y="947666"/>
            <a:ext cx="8065440" cy="8091360"/>
          </a:xfrm>
          <a:custGeom>
            <a:avLst/>
            <a:gdLst/>
            <a:ahLst/>
            <a:cxnLst/>
            <a:rect l="l" t="t" r="r" b="b"/>
            <a:pathLst>
              <a:path w="8065440" h="8091360">
                <a:moveTo>
                  <a:pt x="0" y="0"/>
                </a:moveTo>
                <a:lnTo>
                  <a:pt x="8065440" y="0"/>
                </a:lnTo>
                <a:lnTo>
                  <a:pt x="8065440" y="8091360"/>
                </a:lnTo>
                <a:lnTo>
                  <a:pt x="0" y="80913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" b="-9"/>
            </a:stretch>
          </a:blipFill>
        </p:spPr>
        <p:txBody>
          <a:bodyPr/>
          <a:lstStyle/>
          <a:p>
            <a:endParaRPr lang="zh-CN" altLang="en-US" dirty="0"/>
          </a:p>
        </p:txBody>
      </p:sp>
      <p:sp>
        <p:nvSpPr>
          <p:cNvPr id="3" name="Freeform 3"/>
          <p:cNvSpPr/>
          <p:nvPr/>
        </p:nvSpPr>
        <p:spPr>
          <a:xfrm>
            <a:off x="0" y="0"/>
            <a:ext cx="12125160" cy="1069200"/>
          </a:xfrm>
          <a:custGeom>
            <a:avLst/>
            <a:gdLst/>
            <a:ahLst/>
            <a:cxnLst/>
            <a:rect l="l" t="t" r="r" b="b"/>
            <a:pathLst>
              <a:path w="12125160" h="1069200">
                <a:moveTo>
                  <a:pt x="0" y="0"/>
                </a:moveTo>
                <a:lnTo>
                  <a:pt x="12125160" y="0"/>
                </a:lnTo>
                <a:lnTo>
                  <a:pt x="12125160" y="1069200"/>
                </a:lnTo>
                <a:lnTo>
                  <a:pt x="0" y="10692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1" b="-31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5711840" y="284040"/>
            <a:ext cx="2181060" cy="526500"/>
          </a:xfrm>
          <a:custGeom>
            <a:avLst/>
            <a:gdLst/>
            <a:ahLst/>
            <a:cxnLst/>
            <a:rect l="l" t="t" r="r" b="b"/>
            <a:pathLst>
              <a:path w="2181060" h="526500">
                <a:moveTo>
                  <a:pt x="0" y="0"/>
                </a:moveTo>
                <a:lnTo>
                  <a:pt x="2181060" y="0"/>
                </a:lnTo>
                <a:lnTo>
                  <a:pt x="2181060" y="526500"/>
                </a:lnTo>
                <a:lnTo>
                  <a:pt x="0" y="5265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265" b="-265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963940" y="211680"/>
            <a:ext cx="675000" cy="671760"/>
          </a:xfrm>
          <a:custGeom>
            <a:avLst/>
            <a:gdLst/>
            <a:ahLst/>
            <a:cxnLst/>
            <a:rect l="l" t="t" r="r" b="b"/>
            <a:pathLst>
              <a:path w="675000" h="671760">
                <a:moveTo>
                  <a:pt x="0" y="0"/>
                </a:moveTo>
                <a:lnTo>
                  <a:pt x="675000" y="0"/>
                </a:lnTo>
                <a:lnTo>
                  <a:pt x="675000" y="671760"/>
                </a:lnTo>
                <a:lnTo>
                  <a:pt x="0" y="67176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241" b="-241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0" y="9513180"/>
            <a:ext cx="18288180" cy="773820"/>
          </a:xfrm>
          <a:custGeom>
            <a:avLst/>
            <a:gdLst/>
            <a:ahLst/>
            <a:cxnLst/>
            <a:rect l="l" t="t" r="r" b="b"/>
            <a:pathLst>
              <a:path w="18288180" h="773820">
                <a:moveTo>
                  <a:pt x="0" y="0"/>
                </a:moveTo>
                <a:lnTo>
                  <a:pt x="18288180" y="0"/>
                </a:lnTo>
                <a:lnTo>
                  <a:pt x="18288180" y="773820"/>
                </a:lnTo>
                <a:lnTo>
                  <a:pt x="0" y="77382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1040825" r="-14931" b="-387058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6349580" y="9810720"/>
            <a:ext cx="1545480" cy="283500"/>
          </a:xfrm>
          <a:custGeom>
            <a:avLst/>
            <a:gdLst/>
            <a:ahLst/>
            <a:cxnLst/>
            <a:rect l="l" t="t" r="r" b="b"/>
            <a:pathLst>
              <a:path w="1545480" h="283500">
                <a:moveTo>
                  <a:pt x="0" y="0"/>
                </a:moveTo>
                <a:lnTo>
                  <a:pt x="1545480" y="0"/>
                </a:lnTo>
                <a:lnTo>
                  <a:pt x="1545480" y="283500"/>
                </a:lnTo>
                <a:lnTo>
                  <a:pt x="0" y="2835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" r="-1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83160" y="9437040"/>
            <a:ext cx="18390240" cy="154440"/>
          </a:xfrm>
          <a:custGeom>
            <a:avLst/>
            <a:gdLst/>
            <a:ahLst/>
            <a:cxnLst/>
            <a:rect l="l" t="t" r="r" b="b"/>
            <a:pathLst>
              <a:path w="18390240" h="154440">
                <a:moveTo>
                  <a:pt x="0" y="0"/>
                </a:moveTo>
                <a:lnTo>
                  <a:pt x="18390240" y="0"/>
                </a:lnTo>
                <a:lnTo>
                  <a:pt x="18390240" y="154440"/>
                </a:lnTo>
                <a:lnTo>
                  <a:pt x="0" y="15444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330" b="-330"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-73980" y="978480"/>
            <a:ext cx="18390780" cy="154980"/>
          </a:xfrm>
          <a:custGeom>
            <a:avLst/>
            <a:gdLst/>
            <a:ahLst/>
            <a:cxnLst/>
            <a:rect l="l" t="t" r="r" b="b"/>
            <a:pathLst>
              <a:path w="18390780" h="154980">
                <a:moveTo>
                  <a:pt x="0" y="0"/>
                </a:moveTo>
                <a:lnTo>
                  <a:pt x="18390780" y="0"/>
                </a:lnTo>
                <a:lnTo>
                  <a:pt x="18390780" y="154980"/>
                </a:lnTo>
                <a:lnTo>
                  <a:pt x="0" y="15498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156" b="-156"/>
            </a:stretch>
          </a:blipFill>
        </p:spPr>
      </p:sp>
      <p:sp>
        <p:nvSpPr>
          <p:cNvPr id="29" name="TextBox 29"/>
          <p:cNvSpPr txBox="1"/>
          <p:nvPr/>
        </p:nvSpPr>
        <p:spPr>
          <a:xfrm>
            <a:off x="762000" y="157341"/>
            <a:ext cx="3270762" cy="6412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zh-CN" altLang="en-US" sz="4200" spc="-1" dirty="0">
                <a:solidFill>
                  <a:srgbClr val="F6D9A7"/>
                </a:solidFill>
                <a:ea typeface="Arial Bold"/>
              </a:rPr>
              <a:t>模块架构</a:t>
            </a:r>
            <a:endParaRPr lang="en-US" sz="4200" spc="-1" dirty="0">
              <a:solidFill>
                <a:srgbClr val="F6D9A7"/>
              </a:solidFill>
              <a:ea typeface="Arial Bold"/>
            </a:endParaRPr>
          </a:p>
        </p:txBody>
      </p:sp>
      <p:sp>
        <p:nvSpPr>
          <p:cNvPr id="19" name="TextBox 30">
            <a:extLst>
              <a:ext uri="{FF2B5EF4-FFF2-40B4-BE49-F238E27FC236}">
                <a16:creationId xmlns:a16="http://schemas.microsoft.com/office/drawing/2014/main" id="{60C96EF5-21E8-1992-4F56-152420470DF9}"/>
              </a:ext>
            </a:extLst>
          </p:cNvPr>
          <p:cNvSpPr txBox="1"/>
          <p:nvPr/>
        </p:nvSpPr>
        <p:spPr>
          <a:xfrm>
            <a:off x="76200" y="1556388"/>
            <a:ext cx="8793912" cy="12158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34984" lvl="1" algn="l">
              <a:lnSpc>
                <a:spcPct val="150000"/>
              </a:lnSpc>
            </a:pPr>
            <a:r>
              <a:rPr lang="zh-CN" altLang="en-US" sz="2800" b="1" dirty="0">
                <a:solidFill>
                  <a:srgbClr val="09234F"/>
                </a:solidFill>
                <a:latin typeface="Arimo"/>
                <a:ea typeface="Arimo"/>
              </a:rPr>
              <a:t>内核由 </a:t>
            </a:r>
            <a:r>
              <a:rPr lang="en-US" altLang="zh-CN" sz="2800" b="1" dirty="0">
                <a:solidFill>
                  <a:srgbClr val="09234F"/>
                </a:solidFill>
                <a:latin typeface="Arimo"/>
                <a:ea typeface="Arimo"/>
              </a:rPr>
              <a:t>14 </a:t>
            </a:r>
            <a:r>
              <a:rPr lang="zh-CN" altLang="en-US" sz="2800" b="1" dirty="0">
                <a:solidFill>
                  <a:srgbClr val="09234F"/>
                </a:solidFill>
                <a:latin typeface="Arimo"/>
                <a:ea typeface="Arimo"/>
              </a:rPr>
              <a:t>个功能模块组成</a:t>
            </a:r>
            <a:r>
              <a:rPr lang="en-US" altLang="zh-CN" sz="2800" b="1" dirty="0">
                <a:solidFill>
                  <a:srgbClr val="09234F"/>
                </a:solidFill>
                <a:latin typeface="Arimo"/>
                <a:ea typeface="Arimo"/>
              </a:rPr>
              <a:t>,</a:t>
            </a:r>
            <a:r>
              <a:rPr lang="zh-CN" altLang="en-US" sz="2800" b="1" dirty="0">
                <a:solidFill>
                  <a:srgbClr val="09234F"/>
                </a:solidFill>
                <a:latin typeface="Arimo"/>
                <a:ea typeface="Arimo"/>
              </a:rPr>
              <a:t>其分别负责各个独立功能</a:t>
            </a:r>
            <a:r>
              <a:rPr lang="en-US" altLang="zh-CN" sz="2800" b="1" dirty="0">
                <a:solidFill>
                  <a:srgbClr val="09234F"/>
                </a:solidFill>
                <a:latin typeface="Arimo"/>
                <a:ea typeface="Arimo"/>
              </a:rPr>
              <a:t>,</a:t>
            </a:r>
          </a:p>
          <a:p>
            <a:pPr marL="234984" lvl="1" algn="l">
              <a:lnSpc>
                <a:spcPct val="150000"/>
              </a:lnSpc>
            </a:pPr>
            <a:r>
              <a:rPr lang="zh-CN" altLang="en-US" sz="2800" b="1" dirty="0">
                <a:solidFill>
                  <a:srgbClr val="09234F"/>
                </a:solidFill>
                <a:latin typeface="Arimo"/>
                <a:ea typeface="Arimo"/>
              </a:rPr>
              <a:t>共同组成 </a:t>
            </a:r>
            <a:r>
              <a:rPr lang="en-US" altLang="zh-CN" sz="2800" b="1" dirty="0" err="1">
                <a:solidFill>
                  <a:srgbClr val="09234F"/>
                </a:solidFill>
                <a:latin typeface="Arimo"/>
                <a:ea typeface="Arimo"/>
              </a:rPr>
              <a:t>Ource</a:t>
            </a:r>
            <a:r>
              <a:rPr lang="en-US" altLang="zh-CN" sz="2800" b="1" dirty="0">
                <a:solidFill>
                  <a:srgbClr val="09234F"/>
                </a:solidFill>
                <a:latin typeface="Arimo"/>
                <a:ea typeface="Arimo"/>
              </a:rPr>
              <a:t> </a:t>
            </a:r>
            <a:r>
              <a:rPr lang="zh-CN" altLang="en-US" sz="2800" b="1" dirty="0">
                <a:solidFill>
                  <a:srgbClr val="09234F"/>
                </a:solidFill>
                <a:latin typeface="Arimo"/>
                <a:ea typeface="Arimo"/>
              </a:rPr>
              <a:t>的核心内核程序</a:t>
            </a:r>
            <a:r>
              <a:rPr lang="en-US" altLang="zh-CN" sz="2800" b="1" dirty="0">
                <a:solidFill>
                  <a:srgbClr val="09234F"/>
                </a:solidFill>
                <a:latin typeface="Arimo"/>
                <a:ea typeface="Arimo"/>
              </a:rPr>
              <a:t>.</a:t>
            </a:r>
            <a:endParaRPr lang="en-US" sz="2800" b="1" dirty="0">
              <a:solidFill>
                <a:srgbClr val="09234F"/>
              </a:solidFill>
              <a:latin typeface="Arimo"/>
              <a:ea typeface="Arimo"/>
            </a:endParaRP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5DA4B3CC-4F5B-5A97-1929-07F6E460770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4994" y="2968903"/>
            <a:ext cx="11197671" cy="6065405"/>
          </a:xfrm>
          <a:prstGeom prst="rect">
            <a:avLst/>
          </a:prstGeom>
        </p:spPr>
      </p:pic>
      <p:sp>
        <p:nvSpPr>
          <p:cNvPr id="25" name="TextBox 32">
            <a:extLst>
              <a:ext uri="{FF2B5EF4-FFF2-40B4-BE49-F238E27FC236}">
                <a16:creationId xmlns:a16="http://schemas.microsoft.com/office/drawing/2014/main" id="{6064858C-9324-FC27-F119-98FFC71E4C17}"/>
              </a:ext>
            </a:extLst>
          </p:cNvPr>
          <p:cNvSpPr txBox="1"/>
          <p:nvPr/>
        </p:nvSpPr>
        <p:spPr>
          <a:xfrm>
            <a:off x="11092788" y="2914898"/>
            <a:ext cx="7362480" cy="59204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66493" lvl="1" indent="-233247" algn="l">
              <a:lnSpc>
                <a:spcPts val="2916"/>
              </a:lnSpc>
              <a:buFont typeface="Arial"/>
              <a:buChar char="•"/>
            </a:pPr>
            <a:r>
              <a:rPr lang="en-US" altLang="zh-CN" dirty="0">
                <a:solidFill>
                  <a:srgbClr val="09234F"/>
                </a:solidFill>
                <a:latin typeface="Arimo"/>
                <a:ea typeface="Arimo"/>
              </a:rPr>
              <a:t>ipl10.nas – </a:t>
            </a:r>
            <a:r>
              <a:rPr lang="zh-CN" altLang="en-US" dirty="0">
                <a:solidFill>
                  <a:srgbClr val="09234F"/>
                </a:solidFill>
                <a:latin typeface="Arimo"/>
                <a:ea typeface="Arimo"/>
              </a:rPr>
              <a:t>操作系统引导扇区程序</a:t>
            </a:r>
            <a:r>
              <a:rPr lang="en-US" altLang="zh-CN" dirty="0">
                <a:solidFill>
                  <a:srgbClr val="09234F"/>
                </a:solidFill>
                <a:latin typeface="Arimo"/>
                <a:ea typeface="Arimo"/>
              </a:rPr>
              <a:t>, </a:t>
            </a:r>
            <a:r>
              <a:rPr lang="zh-CN" altLang="en-US" dirty="0">
                <a:solidFill>
                  <a:srgbClr val="09234F"/>
                </a:solidFill>
                <a:latin typeface="Arimo"/>
                <a:ea typeface="Arimo"/>
              </a:rPr>
              <a:t>初始化硬件并加载操作系统</a:t>
            </a:r>
            <a:r>
              <a:rPr lang="en-US" altLang="zh-CN" dirty="0">
                <a:solidFill>
                  <a:srgbClr val="09234F"/>
                </a:solidFill>
                <a:latin typeface="Arimo"/>
                <a:ea typeface="Arimo"/>
              </a:rPr>
              <a:t>.</a:t>
            </a:r>
          </a:p>
          <a:p>
            <a:pPr marL="466493" lvl="1" indent="-233247" algn="l">
              <a:lnSpc>
                <a:spcPts val="2916"/>
              </a:lnSpc>
              <a:buFont typeface="Arial"/>
              <a:buChar char="•"/>
            </a:pPr>
            <a:r>
              <a:rPr lang="en-US" altLang="zh-CN" dirty="0" err="1">
                <a:solidFill>
                  <a:srgbClr val="09234F"/>
                </a:solidFill>
                <a:latin typeface="Arimo"/>
                <a:ea typeface="Arimo"/>
              </a:rPr>
              <a:t>asmhead.nas</a:t>
            </a:r>
            <a:r>
              <a:rPr lang="en-US" altLang="zh-CN" dirty="0">
                <a:solidFill>
                  <a:srgbClr val="09234F"/>
                </a:solidFill>
                <a:latin typeface="Arimo"/>
                <a:ea typeface="Arimo"/>
              </a:rPr>
              <a:t> - </a:t>
            </a:r>
            <a:r>
              <a:rPr lang="zh-CN" altLang="en-US" dirty="0">
                <a:solidFill>
                  <a:srgbClr val="09234F"/>
                </a:solidFill>
                <a:latin typeface="Arimo"/>
                <a:ea typeface="Arimo"/>
              </a:rPr>
              <a:t>内核启动代码，负责检测硬件，初始化运行环境等。</a:t>
            </a:r>
          </a:p>
          <a:p>
            <a:pPr marL="466493" lvl="1" indent="-233247" algn="l">
              <a:lnSpc>
                <a:spcPts val="2916"/>
              </a:lnSpc>
              <a:buFont typeface="Arial"/>
              <a:buChar char="•"/>
            </a:pPr>
            <a:r>
              <a:rPr lang="en-US" altLang="zh-CN" dirty="0">
                <a:solidFill>
                  <a:srgbClr val="09234F"/>
                </a:solidFill>
                <a:latin typeface="Arimo"/>
                <a:ea typeface="Arimo"/>
              </a:rPr>
              <a:t> </a:t>
            </a:r>
            <a:r>
              <a:rPr lang="en-US" altLang="zh-CN" dirty="0" err="1">
                <a:solidFill>
                  <a:srgbClr val="09234F"/>
                </a:solidFill>
                <a:latin typeface="Arimo"/>
                <a:ea typeface="Arimo"/>
              </a:rPr>
              <a:t>naskfunc.nas</a:t>
            </a:r>
            <a:r>
              <a:rPr lang="en-US" altLang="zh-CN" dirty="0">
                <a:solidFill>
                  <a:srgbClr val="09234F"/>
                </a:solidFill>
                <a:latin typeface="Arimo"/>
                <a:ea typeface="Arimo"/>
              </a:rPr>
              <a:t> – </a:t>
            </a:r>
            <a:r>
              <a:rPr lang="zh-CN" altLang="en-US" dirty="0">
                <a:solidFill>
                  <a:srgbClr val="09234F"/>
                </a:solidFill>
                <a:latin typeface="Arimo"/>
                <a:ea typeface="Arimo"/>
              </a:rPr>
              <a:t>定义了内核程序需要的汇编语言函数</a:t>
            </a:r>
          </a:p>
          <a:p>
            <a:pPr marL="466493" lvl="1" indent="-233247" algn="l">
              <a:lnSpc>
                <a:spcPts val="2916"/>
              </a:lnSpc>
              <a:buFont typeface="Arial"/>
              <a:buChar char="•"/>
            </a:pPr>
            <a:r>
              <a:rPr lang="en-US" altLang="zh-CN" dirty="0" err="1">
                <a:solidFill>
                  <a:srgbClr val="09234F"/>
                </a:solidFill>
                <a:latin typeface="Arimo"/>
                <a:ea typeface="Arimo"/>
              </a:rPr>
              <a:t>bootpack.c</a:t>
            </a:r>
            <a:r>
              <a:rPr lang="en-US" altLang="zh-CN" dirty="0">
                <a:solidFill>
                  <a:srgbClr val="09234F"/>
                </a:solidFill>
                <a:latin typeface="Arimo"/>
                <a:ea typeface="Arimo"/>
              </a:rPr>
              <a:t> – C </a:t>
            </a:r>
            <a:r>
              <a:rPr lang="zh-CN" altLang="en-US" dirty="0">
                <a:solidFill>
                  <a:srgbClr val="09234F"/>
                </a:solidFill>
                <a:latin typeface="Arimo"/>
                <a:ea typeface="Arimo"/>
              </a:rPr>
              <a:t>语言编写的内核主程序。</a:t>
            </a:r>
          </a:p>
          <a:p>
            <a:pPr marL="466493" lvl="1" indent="-233247" algn="l">
              <a:lnSpc>
                <a:spcPts val="2916"/>
              </a:lnSpc>
              <a:buFont typeface="Arial"/>
              <a:buChar char="•"/>
            </a:pPr>
            <a:r>
              <a:rPr lang="en-US" altLang="zh-CN" dirty="0" err="1">
                <a:solidFill>
                  <a:srgbClr val="09234F"/>
                </a:solidFill>
                <a:latin typeface="Arimo"/>
                <a:ea typeface="Arimo"/>
              </a:rPr>
              <a:t>console.c</a:t>
            </a:r>
            <a:r>
              <a:rPr lang="en-US" altLang="zh-CN" dirty="0">
                <a:solidFill>
                  <a:srgbClr val="09234F"/>
                </a:solidFill>
                <a:latin typeface="Arimo"/>
                <a:ea typeface="Arimo"/>
              </a:rPr>
              <a:t> – </a:t>
            </a:r>
            <a:r>
              <a:rPr lang="zh-CN" altLang="en-US" dirty="0">
                <a:solidFill>
                  <a:srgbClr val="09234F"/>
                </a:solidFill>
                <a:latin typeface="Arimo"/>
                <a:ea typeface="Arimo"/>
              </a:rPr>
              <a:t>命令行终端的相关功能实现，向用户提供命令接口。</a:t>
            </a:r>
          </a:p>
          <a:p>
            <a:pPr marL="466493" lvl="1" indent="-233247" algn="l">
              <a:lnSpc>
                <a:spcPts val="2916"/>
              </a:lnSpc>
              <a:buFont typeface="Arial"/>
              <a:buChar char="•"/>
            </a:pPr>
            <a:r>
              <a:rPr lang="en-US" altLang="zh-CN" dirty="0" err="1">
                <a:solidFill>
                  <a:srgbClr val="09234F"/>
                </a:solidFill>
                <a:latin typeface="Arimo"/>
                <a:ea typeface="Arimo"/>
              </a:rPr>
              <a:t>dsctbl.c</a:t>
            </a:r>
            <a:r>
              <a:rPr lang="en-US" altLang="zh-CN" dirty="0">
                <a:solidFill>
                  <a:srgbClr val="09234F"/>
                </a:solidFill>
                <a:latin typeface="Arimo"/>
                <a:ea typeface="Arimo"/>
              </a:rPr>
              <a:t> – </a:t>
            </a:r>
            <a:r>
              <a:rPr lang="zh-CN" altLang="en-US" dirty="0">
                <a:solidFill>
                  <a:srgbClr val="09234F"/>
                </a:solidFill>
                <a:latin typeface="Arimo"/>
                <a:ea typeface="Arimo"/>
              </a:rPr>
              <a:t>用于管理各种描述表</a:t>
            </a:r>
            <a:r>
              <a:rPr lang="en-US" altLang="zh-CN" dirty="0">
                <a:solidFill>
                  <a:srgbClr val="09234F"/>
                </a:solidFill>
                <a:latin typeface="Arimo"/>
                <a:ea typeface="Arimo"/>
              </a:rPr>
              <a:t>, </a:t>
            </a:r>
            <a:r>
              <a:rPr lang="zh-CN" altLang="en-US" dirty="0">
                <a:solidFill>
                  <a:srgbClr val="09234F"/>
                </a:solidFill>
                <a:latin typeface="Arimo"/>
                <a:ea typeface="Arimo"/>
              </a:rPr>
              <a:t>如 </a:t>
            </a:r>
            <a:r>
              <a:rPr lang="en-US" altLang="zh-CN" dirty="0">
                <a:solidFill>
                  <a:srgbClr val="09234F"/>
                </a:solidFill>
                <a:latin typeface="Arimo"/>
                <a:ea typeface="Arimo"/>
              </a:rPr>
              <a:t>GDT</a:t>
            </a:r>
            <a:r>
              <a:rPr lang="zh-CN" altLang="en-US" dirty="0">
                <a:solidFill>
                  <a:srgbClr val="09234F"/>
                </a:solidFill>
                <a:latin typeface="Arimo"/>
                <a:ea typeface="Arimo"/>
              </a:rPr>
              <a:t>、</a:t>
            </a:r>
            <a:r>
              <a:rPr lang="en-US" altLang="zh-CN" dirty="0">
                <a:solidFill>
                  <a:srgbClr val="09234F"/>
                </a:solidFill>
                <a:latin typeface="Arimo"/>
                <a:ea typeface="Arimo"/>
              </a:rPr>
              <a:t>IDT</a:t>
            </a:r>
            <a:r>
              <a:rPr lang="zh-CN" altLang="en-US" dirty="0">
                <a:solidFill>
                  <a:srgbClr val="09234F"/>
                </a:solidFill>
                <a:latin typeface="Arimo"/>
                <a:ea typeface="Arimo"/>
              </a:rPr>
              <a:t>。</a:t>
            </a:r>
          </a:p>
          <a:p>
            <a:pPr marL="466493" lvl="1" indent="-233247" algn="l">
              <a:lnSpc>
                <a:spcPts val="2916"/>
              </a:lnSpc>
              <a:buFont typeface="Arial"/>
              <a:buChar char="•"/>
            </a:pPr>
            <a:r>
              <a:rPr lang="en-US" altLang="zh-CN" dirty="0" err="1">
                <a:solidFill>
                  <a:srgbClr val="09234F"/>
                </a:solidFill>
                <a:latin typeface="Arimo"/>
                <a:ea typeface="Arimo"/>
              </a:rPr>
              <a:t>fifo.c</a:t>
            </a:r>
            <a:r>
              <a:rPr lang="en-US" altLang="zh-CN" dirty="0">
                <a:solidFill>
                  <a:srgbClr val="09234F"/>
                </a:solidFill>
                <a:latin typeface="Arimo"/>
                <a:ea typeface="Arimo"/>
              </a:rPr>
              <a:t> – </a:t>
            </a:r>
            <a:r>
              <a:rPr lang="zh-CN" altLang="en-US" dirty="0">
                <a:solidFill>
                  <a:srgbClr val="09234F"/>
                </a:solidFill>
                <a:latin typeface="Arimo"/>
                <a:ea typeface="Arimo"/>
              </a:rPr>
              <a:t>先入先出型缓冲区。</a:t>
            </a:r>
          </a:p>
          <a:p>
            <a:pPr marL="466493" lvl="1" indent="-233247" algn="l">
              <a:lnSpc>
                <a:spcPts val="2916"/>
              </a:lnSpc>
              <a:buFont typeface="Arial"/>
              <a:buChar char="•"/>
            </a:pPr>
            <a:r>
              <a:rPr lang="en-US" altLang="zh-CN" dirty="0" err="1">
                <a:solidFill>
                  <a:srgbClr val="09234F"/>
                </a:solidFill>
                <a:latin typeface="Arimo"/>
                <a:ea typeface="Arimo"/>
              </a:rPr>
              <a:t>file.c</a:t>
            </a:r>
            <a:r>
              <a:rPr lang="en-US" altLang="zh-CN" dirty="0">
                <a:solidFill>
                  <a:srgbClr val="09234F"/>
                </a:solidFill>
                <a:latin typeface="Arimo"/>
                <a:ea typeface="Arimo"/>
              </a:rPr>
              <a:t> – </a:t>
            </a:r>
            <a:r>
              <a:rPr lang="zh-CN" altLang="en-US" dirty="0">
                <a:solidFill>
                  <a:srgbClr val="09234F"/>
                </a:solidFill>
                <a:latin typeface="Arimo"/>
                <a:ea typeface="Arimo"/>
              </a:rPr>
              <a:t>对 </a:t>
            </a:r>
            <a:r>
              <a:rPr lang="en-US" altLang="zh-CN" dirty="0">
                <a:solidFill>
                  <a:srgbClr val="09234F"/>
                </a:solidFill>
                <a:latin typeface="Arimo"/>
                <a:ea typeface="Arimo"/>
              </a:rPr>
              <a:t>FAT12 </a:t>
            </a:r>
            <a:r>
              <a:rPr lang="zh-CN" altLang="en-US" dirty="0">
                <a:solidFill>
                  <a:srgbClr val="09234F"/>
                </a:solidFill>
                <a:latin typeface="Arimo"/>
                <a:ea typeface="Arimo"/>
              </a:rPr>
              <a:t>文件系统进行操作与管理。</a:t>
            </a:r>
          </a:p>
          <a:p>
            <a:pPr marL="466493" lvl="1" indent="-233247" algn="l">
              <a:lnSpc>
                <a:spcPts val="2916"/>
              </a:lnSpc>
              <a:buFont typeface="Arial"/>
              <a:buChar char="•"/>
            </a:pPr>
            <a:r>
              <a:rPr lang="en-US" altLang="zh-CN" dirty="0" err="1">
                <a:solidFill>
                  <a:srgbClr val="09234F"/>
                </a:solidFill>
                <a:latin typeface="Arimo"/>
                <a:ea typeface="Arimo"/>
              </a:rPr>
              <a:t>int.c</a:t>
            </a:r>
            <a:r>
              <a:rPr lang="en-US" altLang="zh-CN" dirty="0">
                <a:solidFill>
                  <a:srgbClr val="09234F"/>
                </a:solidFill>
                <a:latin typeface="Arimo"/>
                <a:ea typeface="Arimo"/>
              </a:rPr>
              <a:t> – </a:t>
            </a:r>
            <a:r>
              <a:rPr lang="zh-CN" altLang="en-US" dirty="0">
                <a:solidFill>
                  <a:srgbClr val="09234F"/>
                </a:solidFill>
                <a:latin typeface="Arimo"/>
                <a:ea typeface="Arimo"/>
              </a:rPr>
              <a:t>初始化</a:t>
            </a:r>
            <a:r>
              <a:rPr lang="en-US" altLang="zh-CN" dirty="0">
                <a:solidFill>
                  <a:srgbClr val="09234F"/>
                </a:solidFill>
                <a:latin typeface="Arimo"/>
                <a:ea typeface="Arimo"/>
              </a:rPr>
              <a:t>PIC</a:t>
            </a:r>
            <a:r>
              <a:rPr lang="zh-CN" altLang="en-US" dirty="0">
                <a:solidFill>
                  <a:srgbClr val="09234F"/>
                </a:solidFill>
                <a:latin typeface="Arimo"/>
                <a:ea typeface="Arimo"/>
              </a:rPr>
              <a:t>，实现中断服务程序。</a:t>
            </a:r>
          </a:p>
          <a:p>
            <a:pPr marL="466493" lvl="1" indent="-233247" algn="l">
              <a:lnSpc>
                <a:spcPts val="2916"/>
              </a:lnSpc>
              <a:buFont typeface="Arial"/>
              <a:buChar char="•"/>
            </a:pPr>
            <a:r>
              <a:rPr lang="en-US" altLang="zh-CN" dirty="0" err="1">
                <a:solidFill>
                  <a:srgbClr val="09234F"/>
                </a:solidFill>
                <a:latin typeface="Arimo"/>
                <a:ea typeface="Arimo"/>
              </a:rPr>
              <a:t>keyboard.c</a:t>
            </a:r>
            <a:r>
              <a:rPr lang="en-US" altLang="zh-CN" dirty="0">
                <a:solidFill>
                  <a:srgbClr val="09234F"/>
                </a:solidFill>
                <a:latin typeface="Arimo"/>
                <a:ea typeface="Arimo"/>
              </a:rPr>
              <a:t> – </a:t>
            </a:r>
            <a:r>
              <a:rPr lang="zh-CN" altLang="en-US" dirty="0">
                <a:solidFill>
                  <a:srgbClr val="09234F"/>
                </a:solidFill>
                <a:latin typeface="Arimo"/>
                <a:ea typeface="Arimo"/>
              </a:rPr>
              <a:t>驱动键盘，与键盘设备控制器进行通信。</a:t>
            </a:r>
          </a:p>
          <a:p>
            <a:pPr marL="466493" lvl="1" indent="-233247" algn="l">
              <a:lnSpc>
                <a:spcPts val="2916"/>
              </a:lnSpc>
              <a:buFont typeface="Arial"/>
              <a:buChar char="•"/>
            </a:pPr>
            <a:r>
              <a:rPr lang="en-US" altLang="zh-CN" dirty="0" err="1">
                <a:solidFill>
                  <a:srgbClr val="09234F"/>
                </a:solidFill>
                <a:latin typeface="Arimo"/>
                <a:ea typeface="Arimo"/>
              </a:rPr>
              <a:t>memory.c</a:t>
            </a:r>
            <a:r>
              <a:rPr lang="en-US" altLang="zh-CN" dirty="0">
                <a:solidFill>
                  <a:srgbClr val="09234F"/>
                </a:solidFill>
                <a:latin typeface="Arimo"/>
                <a:ea typeface="Arimo"/>
              </a:rPr>
              <a:t> – </a:t>
            </a:r>
            <a:r>
              <a:rPr lang="zh-CN" altLang="en-US" dirty="0">
                <a:solidFill>
                  <a:srgbClr val="09234F"/>
                </a:solidFill>
                <a:latin typeface="Arimo"/>
                <a:ea typeface="Arimo"/>
              </a:rPr>
              <a:t>内存管理部分代码。</a:t>
            </a:r>
          </a:p>
          <a:p>
            <a:pPr marL="466493" lvl="1" indent="-233247" algn="l">
              <a:lnSpc>
                <a:spcPts val="2916"/>
              </a:lnSpc>
              <a:buFont typeface="Arial"/>
              <a:buChar char="•"/>
            </a:pPr>
            <a:r>
              <a:rPr lang="en-US" altLang="zh-CN" dirty="0" err="1">
                <a:solidFill>
                  <a:srgbClr val="09234F"/>
                </a:solidFill>
                <a:latin typeface="Arimo"/>
                <a:ea typeface="Arimo"/>
              </a:rPr>
              <a:t>mtask.c</a:t>
            </a:r>
            <a:r>
              <a:rPr lang="en-US" altLang="zh-CN" dirty="0">
                <a:solidFill>
                  <a:srgbClr val="09234F"/>
                </a:solidFill>
                <a:latin typeface="Arimo"/>
                <a:ea typeface="Arimo"/>
              </a:rPr>
              <a:t> – </a:t>
            </a:r>
            <a:r>
              <a:rPr lang="zh-CN" altLang="en-US" dirty="0">
                <a:solidFill>
                  <a:srgbClr val="09234F"/>
                </a:solidFill>
                <a:latin typeface="Arimo"/>
                <a:ea typeface="Arimo"/>
              </a:rPr>
              <a:t>进程管理，使用多级优先队列，采用时间片轮转方式。</a:t>
            </a:r>
          </a:p>
          <a:p>
            <a:pPr marL="466493" lvl="1" indent="-233247" algn="l">
              <a:lnSpc>
                <a:spcPts val="2916"/>
              </a:lnSpc>
              <a:buFont typeface="Arial"/>
              <a:buChar char="•"/>
            </a:pPr>
            <a:r>
              <a:rPr lang="en-US" altLang="zh-CN" dirty="0" err="1">
                <a:solidFill>
                  <a:srgbClr val="09234F"/>
                </a:solidFill>
                <a:latin typeface="Arimo"/>
                <a:ea typeface="Arimo"/>
              </a:rPr>
              <a:t>timer.c</a:t>
            </a:r>
            <a:r>
              <a:rPr lang="en-US" altLang="zh-CN" dirty="0">
                <a:solidFill>
                  <a:srgbClr val="09234F"/>
                </a:solidFill>
                <a:latin typeface="Arimo"/>
                <a:ea typeface="Arimo"/>
              </a:rPr>
              <a:t> </a:t>
            </a:r>
            <a:r>
              <a:rPr lang="zh-CN" altLang="en-US" dirty="0">
                <a:solidFill>
                  <a:srgbClr val="09234F"/>
                </a:solidFill>
                <a:latin typeface="Arimo"/>
                <a:ea typeface="Arimo"/>
              </a:rPr>
              <a:t>时钟管理、初始化</a:t>
            </a:r>
            <a:r>
              <a:rPr lang="en-US" altLang="zh-CN" dirty="0">
                <a:solidFill>
                  <a:srgbClr val="09234F"/>
                </a:solidFill>
                <a:latin typeface="Arimo"/>
                <a:ea typeface="Arimo"/>
              </a:rPr>
              <a:t>PIT</a:t>
            </a:r>
            <a:r>
              <a:rPr lang="zh-CN" altLang="en-US" dirty="0">
                <a:solidFill>
                  <a:srgbClr val="09234F"/>
                </a:solidFill>
                <a:latin typeface="Arimo"/>
                <a:ea typeface="Arimo"/>
              </a:rPr>
              <a:t>，分配计时器等。</a:t>
            </a:r>
          </a:p>
          <a:p>
            <a:pPr marL="466493" lvl="1" indent="-233247" algn="l">
              <a:lnSpc>
                <a:spcPts val="2916"/>
              </a:lnSpc>
              <a:buFont typeface="Arial"/>
              <a:buChar char="•"/>
            </a:pPr>
            <a:r>
              <a:rPr lang="en-US" altLang="zh-CN" dirty="0" err="1">
                <a:solidFill>
                  <a:srgbClr val="09234F"/>
                </a:solidFill>
                <a:latin typeface="Arimo"/>
                <a:ea typeface="Arimo"/>
              </a:rPr>
              <a:t>graphic.c</a:t>
            </a:r>
            <a:r>
              <a:rPr lang="en-US" altLang="zh-CN" dirty="0">
                <a:solidFill>
                  <a:srgbClr val="09234F"/>
                </a:solidFill>
                <a:latin typeface="Arimo"/>
                <a:ea typeface="Arimo"/>
              </a:rPr>
              <a:t> – </a:t>
            </a:r>
            <a:r>
              <a:rPr lang="zh-CN" altLang="en-US" dirty="0">
                <a:solidFill>
                  <a:srgbClr val="09234F"/>
                </a:solidFill>
                <a:latin typeface="Arimo"/>
                <a:ea typeface="Arimo"/>
              </a:rPr>
              <a:t>驱动屏幕，进行图形绘制的相关代码实现。</a:t>
            </a:r>
          </a:p>
          <a:p>
            <a:pPr marL="466493" lvl="1" indent="-233247" algn="l">
              <a:lnSpc>
                <a:spcPts val="2916"/>
              </a:lnSpc>
              <a:buFont typeface="Arial"/>
              <a:buChar char="•"/>
            </a:pPr>
            <a:r>
              <a:rPr lang="en-US" altLang="zh-CN" dirty="0" err="1">
                <a:solidFill>
                  <a:srgbClr val="09234F"/>
                </a:solidFill>
                <a:latin typeface="Arimo"/>
                <a:ea typeface="Arimo"/>
              </a:rPr>
              <a:t>window.c</a:t>
            </a:r>
            <a:r>
              <a:rPr lang="en-US" altLang="zh-CN" dirty="0">
                <a:solidFill>
                  <a:srgbClr val="09234F"/>
                </a:solidFill>
                <a:latin typeface="Arimo"/>
                <a:ea typeface="Arimo"/>
              </a:rPr>
              <a:t> – </a:t>
            </a:r>
            <a:r>
              <a:rPr lang="zh-CN" altLang="en-US" dirty="0">
                <a:solidFill>
                  <a:srgbClr val="09234F"/>
                </a:solidFill>
                <a:latin typeface="Arimo"/>
                <a:ea typeface="Arimo"/>
              </a:rPr>
              <a:t>在屏幕上绘制应用窗口的相关代码。</a:t>
            </a:r>
          </a:p>
          <a:p>
            <a:pPr marL="466493" lvl="1" indent="-233247" algn="l">
              <a:lnSpc>
                <a:spcPts val="2916"/>
              </a:lnSpc>
              <a:buFont typeface="Arial"/>
              <a:buChar char="•"/>
            </a:pPr>
            <a:endParaRPr lang="en-US" sz="2160" dirty="0">
              <a:solidFill>
                <a:srgbClr val="09234F"/>
              </a:solidFill>
              <a:latin typeface="Arimo"/>
              <a:ea typeface="Arimo"/>
            </a:endParaRPr>
          </a:p>
        </p:txBody>
      </p:sp>
      <p:grpSp>
        <p:nvGrpSpPr>
          <p:cNvPr id="26" name="Group 37">
            <a:extLst>
              <a:ext uri="{FF2B5EF4-FFF2-40B4-BE49-F238E27FC236}">
                <a16:creationId xmlns:a16="http://schemas.microsoft.com/office/drawing/2014/main" id="{97299412-0FDF-DA23-0832-E0AC111EDE0B}"/>
              </a:ext>
            </a:extLst>
          </p:cNvPr>
          <p:cNvGrpSpPr/>
          <p:nvPr/>
        </p:nvGrpSpPr>
        <p:grpSpPr>
          <a:xfrm>
            <a:off x="9555912" y="2519062"/>
            <a:ext cx="8668308" cy="51827"/>
            <a:chOff x="0" y="0"/>
            <a:chExt cx="8550000" cy="51120"/>
          </a:xfrm>
        </p:grpSpPr>
        <p:sp>
          <p:nvSpPr>
            <p:cNvPr id="27" name="Freeform 38">
              <a:extLst>
                <a:ext uri="{FF2B5EF4-FFF2-40B4-BE49-F238E27FC236}">
                  <a16:creationId xmlns:a16="http://schemas.microsoft.com/office/drawing/2014/main" id="{DFCBA762-6B71-2527-882B-36963B9EB6A6}"/>
                </a:ext>
              </a:extLst>
            </p:cNvPr>
            <p:cNvSpPr/>
            <p:nvPr/>
          </p:nvSpPr>
          <p:spPr>
            <a:xfrm>
              <a:off x="25527" y="0"/>
              <a:ext cx="8498840" cy="51181"/>
            </a:xfrm>
            <a:custGeom>
              <a:avLst/>
              <a:gdLst/>
              <a:ahLst/>
              <a:cxnLst/>
              <a:rect l="l" t="t" r="r" b="b"/>
              <a:pathLst>
                <a:path w="8498840" h="51181">
                  <a:moveTo>
                    <a:pt x="0" y="0"/>
                  </a:moveTo>
                  <a:lnTo>
                    <a:pt x="8498840" y="0"/>
                  </a:lnTo>
                  <a:lnTo>
                    <a:pt x="8498840" y="51181"/>
                  </a:lnTo>
                  <a:lnTo>
                    <a:pt x="0" y="51181"/>
                  </a:lnTo>
                  <a:close/>
                </a:path>
              </a:pathLst>
            </a:custGeom>
            <a:solidFill>
              <a:srgbClr val="09234F"/>
            </a:solidFill>
          </p:spPr>
        </p:sp>
      </p:grpSp>
      <p:grpSp>
        <p:nvGrpSpPr>
          <p:cNvPr id="31" name="Group 10">
            <a:extLst>
              <a:ext uri="{FF2B5EF4-FFF2-40B4-BE49-F238E27FC236}">
                <a16:creationId xmlns:a16="http://schemas.microsoft.com/office/drawing/2014/main" id="{DD6A43A4-8B8A-8FAD-EB5B-0D095CAD8761}"/>
              </a:ext>
            </a:extLst>
          </p:cNvPr>
          <p:cNvGrpSpPr/>
          <p:nvPr/>
        </p:nvGrpSpPr>
        <p:grpSpPr>
          <a:xfrm>
            <a:off x="10034894" y="1788589"/>
            <a:ext cx="1752600" cy="621273"/>
            <a:chOff x="0" y="-38100"/>
            <a:chExt cx="2936880" cy="984180"/>
          </a:xfrm>
        </p:grpSpPr>
        <p:sp>
          <p:nvSpPr>
            <p:cNvPr id="32" name="Freeform 11">
              <a:extLst>
                <a:ext uri="{FF2B5EF4-FFF2-40B4-BE49-F238E27FC236}">
                  <a16:creationId xmlns:a16="http://schemas.microsoft.com/office/drawing/2014/main" id="{D47A1724-E746-FB05-65E4-06F7A3EC3FE2}"/>
                </a:ext>
              </a:extLst>
            </p:cNvPr>
            <p:cNvSpPr/>
            <p:nvPr/>
          </p:nvSpPr>
          <p:spPr>
            <a:xfrm>
              <a:off x="0" y="0"/>
              <a:ext cx="2936875" cy="946023"/>
            </a:xfrm>
            <a:custGeom>
              <a:avLst/>
              <a:gdLst/>
              <a:ahLst/>
              <a:cxnLst/>
              <a:rect l="l" t="t" r="r" b="b"/>
              <a:pathLst>
                <a:path w="2936875" h="946023">
                  <a:moveTo>
                    <a:pt x="0" y="473075"/>
                  </a:moveTo>
                  <a:cubicBezTo>
                    <a:pt x="0" y="211836"/>
                    <a:pt x="211836" y="0"/>
                    <a:pt x="473075" y="0"/>
                  </a:cubicBezTo>
                  <a:lnTo>
                    <a:pt x="2463800" y="0"/>
                  </a:lnTo>
                  <a:cubicBezTo>
                    <a:pt x="2725039" y="0"/>
                    <a:pt x="2936875" y="211836"/>
                    <a:pt x="2936875" y="473075"/>
                  </a:cubicBezTo>
                  <a:cubicBezTo>
                    <a:pt x="2936875" y="734314"/>
                    <a:pt x="2725039" y="946023"/>
                    <a:pt x="2463800" y="946023"/>
                  </a:cubicBezTo>
                  <a:lnTo>
                    <a:pt x="473075" y="946023"/>
                  </a:lnTo>
                  <a:cubicBezTo>
                    <a:pt x="211836" y="946023"/>
                    <a:pt x="0" y="734314"/>
                    <a:pt x="0" y="473075"/>
                  </a:cubicBezTo>
                  <a:close/>
                </a:path>
              </a:pathLst>
            </a:custGeom>
            <a:solidFill>
              <a:srgbClr val="09234F"/>
            </a:solidFill>
          </p:spPr>
        </p:sp>
        <p:sp>
          <p:nvSpPr>
            <p:cNvPr id="33" name="TextBox 12">
              <a:extLst>
                <a:ext uri="{FF2B5EF4-FFF2-40B4-BE49-F238E27FC236}">
                  <a16:creationId xmlns:a16="http://schemas.microsoft.com/office/drawing/2014/main" id="{C223C1A7-B067-4860-2220-F1A01E06FF5D}"/>
                </a:ext>
              </a:extLst>
            </p:cNvPr>
            <p:cNvSpPr txBox="1"/>
            <p:nvPr/>
          </p:nvSpPr>
          <p:spPr>
            <a:xfrm>
              <a:off x="0" y="-38100"/>
              <a:ext cx="2936880" cy="9841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40"/>
                </a:lnSpc>
              </a:pPr>
              <a:r>
                <a:rPr lang="zh-CN" altLang="en-US" sz="1950" spc="-1" dirty="0">
                  <a:solidFill>
                    <a:srgbClr val="FFFFFF"/>
                  </a:solidFill>
                  <a:ea typeface="Arial"/>
                </a:rPr>
                <a:t>功能模块</a:t>
              </a:r>
              <a:endParaRPr lang="en-US" sz="1950" spc="-1" dirty="0">
                <a:solidFill>
                  <a:srgbClr val="FFFFFF"/>
                </a:solidFill>
                <a:ea typeface="Arial"/>
              </a:endParaRPr>
            </a:p>
          </p:txBody>
        </p:sp>
      </p:grpSp>
      <p:sp>
        <p:nvSpPr>
          <p:cNvPr id="34" name="TextBox 31">
            <a:extLst>
              <a:ext uri="{FF2B5EF4-FFF2-40B4-BE49-F238E27FC236}">
                <a16:creationId xmlns:a16="http://schemas.microsoft.com/office/drawing/2014/main" id="{49809AD1-0E21-439C-762C-D3A0AE02772F}"/>
              </a:ext>
            </a:extLst>
          </p:cNvPr>
          <p:cNvSpPr txBox="1"/>
          <p:nvPr/>
        </p:nvSpPr>
        <p:spPr>
          <a:xfrm>
            <a:off x="11787494" y="1719203"/>
            <a:ext cx="11029164" cy="7391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43443" lvl="1" algn="l">
              <a:lnSpc>
                <a:spcPts val="3044"/>
              </a:lnSpc>
            </a:pPr>
            <a:r>
              <a:rPr lang="zh-CN" altLang="en-US" sz="2000" dirty="0">
                <a:solidFill>
                  <a:srgbClr val="09234F"/>
                </a:solidFill>
                <a:latin typeface="Arimo"/>
                <a:ea typeface="Arimo"/>
              </a:rPr>
              <a:t>每个功能模块为</a:t>
            </a:r>
            <a:r>
              <a:rPr lang="en-US" altLang="zh-CN" sz="2000" dirty="0">
                <a:solidFill>
                  <a:srgbClr val="09234F"/>
                </a:solidFill>
                <a:latin typeface="Arimo"/>
                <a:ea typeface="Arimo"/>
              </a:rPr>
              <a:t>C</a:t>
            </a:r>
            <a:r>
              <a:rPr lang="zh-CN" altLang="en-US" sz="2000" dirty="0">
                <a:solidFill>
                  <a:srgbClr val="09234F"/>
                </a:solidFill>
                <a:latin typeface="Arimo"/>
                <a:ea typeface="Arimo"/>
              </a:rPr>
              <a:t>语言源代码文件</a:t>
            </a:r>
            <a:endParaRPr lang="en-US" altLang="zh-CN" sz="2000" dirty="0">
              <a:solidFill>
                <a:srgbClr val="09234F"/>
              </a:solidFill>
              <a:latin typeface="Arimo"/>
              <a:ea typeface="Arimo"/>
            </a:endParaRPr>
          </a:p>
          <a:p>
            <a:pPr marL="243443" lvl="1" algn="l">
              <a:lnSpc>
                <a:spcPts val="3044"/>
              </a:lnSpc>
            </a:pPr>
            <a:r>
              <a:rPr lang="zh-CN" altLang="en-US" sz="2000" dirty="0">
                <a:solidFill>
                  <a:srgbClr val="09234F"/>
                </a:solidFill>
                <a:latin typeface="Arimo"/>
                <a:ea typeface="Arimo"/>
              </a:rPr>
              <a:t>或</a:t>
            </a:r>
            <a:r>
              <a:rPr lang="en-US" altLang="zh-CN" sz="2000" dirty="0">
                <a:solidFill>
                  <a:srgbClr val="09234F"/>
                </a:solidFill>
                <a:latin typeface="Arimo"/>
                <a:ea typeface="Arimo"/>
              </a:rPr>
              <a:t>.</a:t>
            </a:r>
            <a:r>
              <a:rPr lang="en-US" altLang="zh-CN" sz="2000" dirty="0" err="1">
                <a:solidFill>
                  <a:srgbClr val="09234F"/>
                </a:solidFill>
                <a:latin typeface="Arimo"/>
                <a:ea typeface="Arimo"/>
              </a:rPr>
              <a:t>nas</a:t>
            </a:r>
            <a:r>
              <a:rPr lang="zh-CN" altLang="en-US" sz="2000" dirty="0">
                <a:solidFill>
                  <a:srgbClr val="09234F"/>
                </a:solidFill>
                <a:latin typeface="Arimo"/>
                <a:ea typeface="Arimo"/>
              </a:rPr>
              <a:t>汇编语言文件</a:t>
            </a:r>
            <a:endParaRPr lang="en-US" altLang="zh-CN" sz="2000" dirty="0">
              <a:solidFill>
                <a:srgbClr val="09234F"/>
              </a:solidFill>
              <a:latin typeface="Arimo"/>
              <a:ea typeface="Arimo"/>
            </a:endParaRPr>
          </a:p>
        </p:txBody>
      </p:sp>
    </p:spTree>
    <p:extLst>
      <p:ext uri="{BB962C8B-B14F-4D97-AF65-F5344CB8AC3E}">
        <p14:creationId xmlns:p14="http://schemas.microsoft.com/office/powerpoint/2010/main" val="790509299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51360" y="1028700"/>
            <a:ext cx="8065440" cy="8091360"/>
          </a:xfrm>
          <a:custGeom>
            <a:avLst/>
            <a:gdLst/>
            <a:ahLst/>
            <a:cxnLst/>
            <a:rect l="l" t="t" r="r" b="b"/>
            <a:pathLst>
              <a:path w="8065440" h="8091360">
                <a:moveTo>
                  <a:pt x="0" y="0"/>
                </a:moveTo>
                <a:lnTo>
                  <a:pt x="8065440" y="0"/>
                </a:lnTo>
                <a:lnTo>
                  <a:pt x="8065440" y="8091360"/>
                </a:lnTo>
                <a:lnTo>
                  <a:pt x="0" y="80913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" b="-9"/>
            </a:stretch>
          </a:blipFill>
        </p:spPr>
        <p:txBody>
          <a:bodyPr/>
          <a:lstStyle/>
          <a:p>
            <a:endParaRPr lang="zh-CN" altLang="en-US" dirty="0"/>
          </a:p>
        </p:txBody>
      </p:sp>
      <p:sp>
        <p:nvSpPr>
          <p:cNvPr id="3" name="Freeform 3"/>
          <p:cNvSpPr/>
          <p:nvPr/>
        </p:nvSpPr>
        <p:spPr>
          <a:xfrm>
            <a:off x="0" y="0"/>
            <a:ext cx="12125160" cy="1069200"/>
          </a:xfrm>
          <a:custGeom>
            <a:avLst/>
            <a:gdLst/>
            <a:ahLst/>
            <a:cxnLst/>
            <a:rect l="l" t="t" r="r" b="b"/>
            <a:pathLst>
              <a:path w="12125160" h="1069200">
                <a:moveTo>
                  <a:pt x="0" y="0"/>
                </a:moveTo>
                <a:lnTo>
                  <a:pt x="12125160" y="0"/>
                </a:lnTo>
                <a:lnTo>
                  <a:pt x="12125160" y="1069200"/>
                </a:lnTo>
                <a:lnTo>
                  <a:pt x="0" y="10692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1" b="-31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5849600" y="318384"/>
            <a:ext cx="2181060" cy="526500"/>
          </a:xfrm>
          <a:custGeom>
            <a:avLst/>
            <a:gdLst/>
            <a:ahLst/>
            <a:cxnLst/>
            <a:rect l="l" t="t" r="r" b="b"/>
            <a:pathLst>
              <a:path w="2181060" h="526500">
                <a:moveTo>
                  <a:pt x="0" y="0"/>
                </a:moveTo>
                <a:lnTo>
                  <a:pt x="2181060" y="0"/>
                </a:lnTo>
                <a:lnTo>
                  <a:pt x="2181060" y="526500"/>
                </a:lnTo>
                <a:lnTo>
                  <a:pt x="0" y="5265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265" b="-265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963940" y="211680"/>
            <a:ext cx="675000" cy="671760"/>
          </a:xfrm>
          <a:custGeom>
            <a:avLst/>
            <a:gdLst/>
            <a:ahLst/>
            <a:cxnLst/>
            <a:rect l="l" t="t" r="r" b="b"/>
            <a:pathLst>
              <a:path w="675000" h="671760">
                <a:moveTo>
                  <a:pt x="0" y="0"/>
                </a:moveTo>
                <a:lnTo>
                  <a:pt x="675000" y="0"/>
                </a:lnTo>
                <a:lnTo>
                  <a:pt x="675000" y="671760"/>
                </a:lnTo>
                <a:lnTo>
                  <a:pt x="0" y="67176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241" b="-241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0" y="9513180"/>
            <a:ext cx="18288180" cy="773820"/>
          </a:xfrm>
          <a:custGeom>
            <a:avLst/>
            <a:gdLst/>
            <a:ahLst/>
            <a:cxnLst/>
            <a:rect l="l" t="t" r="r" b="b"/>
            <a:pathLst>
              <a:path w="18288180" h="773820">
                <a:moveTo>
                  <a:pt x="0" y="0"/>
                </a:moveTo>
                <a:lnTo>
                  <a:pt x="18288180" y="0"/>
                </a:lnTo>
                <a:lnTo>
                  <a:pt x="18288180" y="773820"/>
                </a:lnTo>
                <a:lnTo>
                  <a:pt x="0" y="77382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1040825" r="-14931" b="-387058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6349580" y="9810720"/>
            <a:ext cx="1545480" cy="283500"/>
          </a:xfrm>
          <a:custGeom>
            <a:avLst/>
            <a:gdLst/>
            <a:ahLst/>
            <a:cxnLst/>
            <a:rect l="l" t="t" r="r" b="b"/>
            <a:pathLst>
              <a:path w="1545480" h="283500">
                <a:moveTo>
                  <a:pt x="0" y="0"/>
                </a:moveTo>
                <a:lnTo>
                  <a:pt x="1545480" y="0"/>
                </a:lnTo>
                <a:lnTo>
                  <a:pt x="1545480" y="283500"/>
                </a:lnTo>
                <a:lnTo>
                  <a:pt x="0" y="2835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" r="-1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83160" y="9437040"/>
            <a:ext cx="18390240" cy="154440"/>
          </a:xfrm>
          <a:custGeom>
            <a:avLst/>
            <a:gdLst/>
            <a:ahLst/>
            <a:cxnLst/>
            <a:rect l="l" t="t" r="r" b="b"/>
            <a:pathLst>
              <a:path w="18390240" h="154440">
                <a:moveTo>
                  <a:pt x="0" y="0"/>
                </a:moveTo>
                <a:lnTo>
                  <a:pt x="18390240" y="0"/>
                </a:lnTo>
                <a:lnTo>
                  <a:pt x="18390240" y="154440"/>
                </a:lnTo>
                <a:lnTo>
                  <a:pt x="0" y="15444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330" b="-330"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-73980" y="978480"/>
            <a:ext cx="18390780" cy="154980"/>
          </a:xfrm>
          <a:custGeom>
            <a:avLst/>
            <a:gdLst/>
            <a:ahLst/>
            <a:cxnLst/>
            <a:rect l="l" t="t" r="r" b="b"/>
            <a:pathLst>
              <a:path w="18390780" h="154980">
                <a:moveTo>
                  <a:pt x="0" y="0"/>
                </a:moveTo>
                <a:lnTo>
                  <a:pt x="18390780" y="0"/>
                </a:lnTo>
                <a:lnTo>
                  <a:pt x="18390780" y="154980"/>
                </a:lnTo>
                <a:lnTo>
                  <a:pt x="0" y="15498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156" b="-156"/>
            </a:stretch>
          </a:blipFill>
        </p:spPr>
      </p:sp>
      <p:sp>
        <p:nvSpPr>
          <p:cNvPr id="29" name="TextBox 29"/>
          <p:cNvSpPr txBox="1"/>
          <p:nvPr/>
        </p:nvSpPr>
        <p:spPr>
          <a:xfrm>
            <a:off x="709068" y="185377"/>
            <a:ext cx="3270762" cy="6412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zh-CN" altLang="en-US" sz="4200" spc="-1" dirty="0">
                <a:solidFill>
                  <a:srgbClr val="F6D9A7"/>
                </a:solidFill>
                <a:ea typeface="Arial Bold"/>
              </a:rPr>
              <a:t>模块架构</a:t>
            </a:r>
            <a:endParaRPr lang="en-US" sz="4200" spc="-1" dirty="0">
              <a:solidFill>
                <a:srgbClr val="F6D9A7"/>
              </a:solidFill>
              <a:ea typeface="Arial Bold"/>
            </a:endParaRPr>
          </a:p>
        </p:txBody>
      </p:sp>
      <p:sp>
        <p:nvSpPr>
          <p:cNvPr id="18" name="TextBox 30">
            <a:extLst>
              <a:ext uri="{FF2B5EF4-FFF2-40B4-BE49-F238E27FC236}">
                <a16:creationId xmlns:a16="http://schemas.microsoft.com/office/drawing/2014/main" id="{1B45C938-CAA4-BF8C-46BC-4C4B42CE261A}"/>
              </a:ext>
            </a:extLst>
          </p:cNvPr>
          <p:cNvSpPr txBox="1"/>
          <p:nvPr/>
        </p:nvSpPr>
        <p:spPr>
          <a:xfrm>
            <a:off x="1558394" y="2760495"/>
            <a:ext cx="8686800" cy="50828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977934" lvl="1" indent="-742950" algn="l">
              <a:lnSpc>
                <a:spcPct val="150000"/>
              </a:lnSpc>
              <a:buAutoNum type="arabicPeriod"/>
            </a:pPr>
            <a:r>
              <a:rPr lang="zh-CN" altLang="en-US" sz="3200" b="1" dirty="0">
                <a:solidFill>
                  <a:srgbClr val="09234F"/>
                </a:solidFill>
                <a:latin typeface="Arimo"/>
                <a:ea typeface="Arimo"/>
              </a:rPr>
              <a:t>计算机加电启动</a:t>
            </a:r>
            <a:endParaRPr lang="en-US" altLang="zh-CN" sz="3200" b="1" dirty="0">
              <a:solidFill>
                <a:srgbClr val="09234F"/>
              </a:solidFill>
              <a:latin typeface="Arimo"/>
              <a:ea typeface="Arimo"/>
            </a:endParaRPr>
          </a:p>
          <a:p>
            <a:pPr marL="977934" lvl="1" indent="-742950" algn="l">
              <a:lnSpc>
                <a:spcPct val="150000"/>
              </a:lnSpc>
              <a:buAutoNum type="arabicPeriod"/>
            </a:pPr>
            <a:r>
              <a:rPr lang="en-US" altLang="zh-CN" sz="3200" b="1" dirty="0">
                <a:solidFill>
                  <a:srgbClr val="09234F"/>
                </a:solidFill>
                <a:latin typeface="Arimo"/>
                <a:ea typeface="Arimo"/>
              </a:rPr>
              <a:t>BIOS</a:t>
            </a:r>
            <a:r>
              <a:rPr lang="zh-CN" altLang="en-US" sz="3200" b="1" dirty="0">
                <a:solidFill>
                  <a:srgbClr val="09234F"/>
                </a:solidFill>
                <a:latin typeface="Arimo"/>
                <a:ea typeface="Arimo"/>
              </a:rPr>
              <a:t>检测并执行</a:t>
            </a:r>
            <a:r>
              <a:rPr lang="en-US" altLang="zh-CN" sz="3200" b="1" dirty="0">
                <a:solidFill>
                  <a:srgbClr val="09234F"/>
                </a:solidFill>
                <a:latin typeface="Arimo"/>
                <a:ea typeface="Arimo"/>
              </a:rPr>
              <a:t>ipl10.nas(IPL)</a:t>
            </a:r>
          </a:p>
          <a:p>
            <a:pPr marL="977934" lvl="1" indent="-742950" algn="l">
              <a:lnSpc>
                <a:spcPct val="150000"/>
              </a:lnSpc>
              <a:buAutoNum type="arabicPeriod"/>
            </a:pPr>
            <a:r>
              <a:rPr lang="en-US" altLang="zh-CN" sz="3200" b="1" dirty="0" err="1">
                <a:solidFill>
                  <a:srgbClr val="09234F"/>
                </a:solidFill>
                <a:latin typeface="Arimo"/>
                <a:ea typeface="Arimo"/>
              </a:rPr>
              <a:t>asmhead.nas</a:t>
            </a:r>
            <a:r>
              <a:rPr lang="zh-CN" altLang="en-US" sz="3200" b="1" dirty="0">
                <a:solidFill>
                  <a:srgbClr val="09234F"/>
                </a:solidFill>
                <a:latin typeface="Arimo"/>
                <a:ea typeface="Arimo"/>
              </a:rPr>
              <a:t>检测硬件，初始化内核环境</a:t>
            </a:r>
            <a:endParaRPr lang="en-US" altLang="zh-CN" sz="3200" b="1" dirty="0">
              <a:solidFill>
                <a:srgbClr val="09234F"/>
              </a:solidFill>
              <a:latin typeface="Arimo"/>
              <a:ea typeface="Arimo"/>
            </a:endParaRPr>
          </a:p>
          <a:p>
            <a:pPr marL="977934" lvl="1" indent="-742950" algn="l">
              <a:lnSpc>
                <a:spcPct val="150000"/>
              </a:lnSpc>
              <a:buAutoNum type="arabicPeriod"/>
            </a:pPr>
            <a:r>
              <a:rPr lang="en-US" sz="3200" b="1" dirty="0" err="1">
                <a:solidFill>
                  <a:srgbClr val="09234F"/>
                </a:solidFill>
                <a:latin typeface="Arimo"/>
                <a:ea typeface="Arimo"/>
              </a:rPr>
              <a:t>bootpack.c</a:t>
            </a:r>
            <a:r>
              <a:rPr lang="zh-CN" altLang="en-US" sz="3200" b="1" dirty="0">
                <a:solidFill>
                  <a:srgbClr val="09234F"/>
                </a:solidFill>
                <a:latin typeface="Arimo"/>
                <a:ea typeface="Arimo"/>
              </a:rPr>
              <a:t>内核主程序启动</a:t>
            </a:r>
            <a:endParaRPr lang="en-US" altLang="zh-CN" sz="3200" b="1" dirty="0">
              <a:solidFill>
                <a:srgbClr val="09234F"/>
              </a:solidFill>
              <a:latin typeface="Arimo"/>
              <a:ea typeface="Arimo"/>
            </a:endParaRPr>
          </a:p>
          <a:p>
            <a:pPr marL="977934" lvl="1" indent="-742950" algn="l">
              <a:lnSpc>
                <a:spcPct val="150000"/>
              </a:lnSpc>
              <a:buAutoNum type="arabicPeriod"/>
            </a:pPr>
            <a:r>
              <a:rPr lang="en-US" sz="3200" b="1" dirty="0" err="1">
                <a:solidFill>
                  <a:srgbClr val="09234F"/>
                </a:solidFill>
                <a:latin typeface="Arimo"/>
                <a:ea typeface="Arimo"/>
              </a:rPr>
              <a:t>console.c</a:t>
            </a:r>
            <a:r>
              <a:rPr lang="zh-CN" altLang="en-US" sz="3200" b="1" dirty="0">
                <a:solidFill>
                  <a:srgbClr val="09234F"/>
                </a:solidFill>
                <a:latin typeface="Arimo"/>
                <a:ea typeface="Arimo"/>
              </a:rPr>
              <a:t>命令接口启动</a:t>
            </a:r>
            <a:endParaRPr lang="en-US" altLang="zh-CN" sz="3200" b="1" dirty="0">
              <a:solidFill>
                <a:srgbClr val="09234F"/>
              </a:solidFill>
              <a:latin typeface="Arimo"/>
              <a:ea typeface="Arimo"/>
            </a:endParaRPr>
          </a:p>
          <a:p>
            <a:pPr marL="977934" lvl="1" indent="-742950" algn="l">
              <a:lnSpc>
                <a:spcPct val="150000"/>
              </a:lnSpc>
              <a:buAutoNum type="arabicPeriod"/>
            </a:pPr>
            <a:r>
              <a:rPr lang="zh-CN" altLang="en-US" sz="3200" b="1" dirty="0">
                <a:solidFill>
                  <a:srgbClr val="09234F"/>
                </a:solidFill>
                <a:latin typeface="Arimo"/>
                <a:ea typeface="Arimo"/>
              </a:rPr>
              <a:t>循环执行用户命令</a:t>
            </a:r>
            <a:endParaRPr lang="en-US" altLang="zh-CN" sz="3200" b="1" dirty="0">
              <a:solidFill>
                <a:srgbClr val="09234F"/>
              </a:solidFill>
              <a:latin typeface="Arimo"/>
              <a:ea typeface="Arimo"/>
            </a:endParaRPr>
          </a:p>
          <a:p>
            <a:pPr marL="977934" lvl="1" indent="-742950" algn="l">
              <a:lnSpc>
                <a:spcPct val="150000"/>
              </a:lnSpc>
              <a:buAutoNum type="arabicPeriod"/>
            </a:pPr>
            <a:r>
              <a:rPr lang="zh-CN" altLang="en-US" sz="3200" b="1" dirty="0">
                <a:solidFill>
                  <a:srgbClr val="09234F"/>
                </a:solidFill>
                <a:latin typeface="Arimo"/>
                <a:ea typeface="Arimo"/>
              </a:rPr>
              <a:t>断电关机</a:t>
            </a:r>
            <a:endParaRPr lang="en-US" sz="3200" b="1" dirty="0">
              <a:solidFill>
                <a:srgbClr val="09234F"/>
              </a:solidFill>
              <a:latin typeface="Arimo"/>
              <a:ea typeface="Arimo"/>
            </a:endParaRPr>
          </a:p>
        </p:txBody>
      </p:sp>
      <p:sp>
        <p:nvSpPr>
          <p:cNvPr id="19" name="TextBox 30">
            <a:extLst>
              <a:ext uri="{FF2B5EF4-FFF2-40B4-BE49-F238E27FC236}">
                <a16:creationId xmlns:a16="http://schemas.microsoft.com/office/drawing/2014/main" id="{60C96EF5-21E8-1992-4F56-152420470DF9}"/>
              </a:ext>
            </a:extLst>
          </p:cNvPr>
          <p:cNvSpPr txBox="1"/>
          <p:nvPr/>
        </p:nvSpPr>
        <p:spPr>
          <a:xfrm>
            <a:off x="709068" y="1133460"/>
            <a:ext cx="4982663" cy="10982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34984" lvl="1" algn="l">
              <a:lnSpc>
                <a:spcPct val="150000"/>
              </a:lnSpc>
            </a:pPr>
            <a:r>
              <a:rPr lang="zh-CN" altLang="en-US" sz="5400" b="1" dirty="0">
                <a:solidFill>
                  <a:srgbClr val="09234F"/>
                </a:solidFill>
                <a:latin typeface="Arimo"/>
                <a:ea typeface="Arimo"/>
              </a:rPr>
              <a:t>整体工作流程</a:t>
            </a:r>
            <a:endParaRPr lang="en-US" sz="5400" b="1" dirty="0">
              <a:solidFill>
                <a:srgbClr val="09234F"/>
              </a:solidFill>
              <a:latin typeface="Arimo"/>
              <a:ea typeface="Arimo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8E4EDADF-5179-B3C3-AF6D-3EA1A4D2BAE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277601" y="27293"/>
            <a:ext cx="5449046" cy="10232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506935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51360" y="1028700"/>
            <a:ext cx="8065440" cy="8091360"/>
          </a:xfrm>
          <a:custGeom>
            <a:avLst/>
            <a:gdLst/>
            <a:ahLst/>
            <a:cxnLst/>
            <a:rect l="l" t="t" r="r" b="b"/>
            <a:pathLst>
              <a:path w="8065440" h="8091360">
                <a:moveTo>
                  <a:pt x="0" y="0"/>
                </a:moveTo>
                <a:lnTo>
                  <a:pt x="8065440" y="0"/>
                </a:lnTo>
                <a:lnTo>
                  <a:pt x="8065440" y="8091360"/>
                </a:lnTo>
                <a:lnTo>
                  <a:pt x="0" y="80913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" b="-9"/>
            </a:stretch>
          </a:blipFill>
        </p:spPr>
        <p:txBody>
          <a:bodyPr/>
          <a:lstStyle/>
          <a:p>
            <a:endParaRPr lang="zh-CN" altLang="en-US" dirty="0"/>
          </a:p>
        </p:txBody>
      </p:sp>
      <p:sp>
        <p:nvSpPr>
          <p:cNvPr id="3" name="Freeform 3"/>
          <p:cNvSpPr/>
          <p:nvPr/>
        </p:nvSpPr>
        <p:spPr>
          <a:xfrm>
            <a:off x="0" y="0"/>
            <a:ext cx="12125160" cy="1069200"/>
          </a:xfrm>
          <a:custGeom>
            <a:avLst/>
            <a:gdLst/>
            <a:ahLst/>
            <a:cxnLst/>
            <a:rect l="l" t="t" r="r" b="b"/>
            <a:pathLst>
              <a:path w="12125160" h="1069200">
                <a:moveTo>
                  <a:pt x="0" y="0"/>
                </a:moveTo>
                <a:lnTo>
                  <a:pt x="12125160" y="0"/>
                </a:lnTo>
                <a:lnTo>
                  <a:pt x="12125160" y="1069200"/>
                </a:lnTo>
                <a:lnTo>
                  <a:pt x="0" y="10692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1" b="-31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5849600" y="318384"/>
            <a:ext cx="2181060" cy="526500"/>
          </a:xfrm>
          <a:custGeom>
            <a:avLst/>
            <a:gdLst/>
            <a:ahLst/>
            <a:cxnLst/>
            <a:rect l="l" t="t" r="r" b="b"/>
            <a:pathLst>
              <a:path w="2181060" h="526500">
                <a:moveTo>
                  <a:pt x="0" y="0"/>
                </a:moveTo>
                <a:lnTo>
                  <a:pt x="2181060" y="0"/>
                </a:lnTo>
                <a:lnTo>
                  <a:pt x="2181060" y="526500"/>
                </a:lnTo>
                <a:lnTo>
                  <a:pt x="0" y="5265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265" b="-265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963940" y="211680"/>
            <a:ext cx="675000" cy="671760"/>
          </a:xfrm>
          <a:custGeom>
            <a:avLst/>
            <a:gdLst/>
            <a:ahLst/>
            <a:cxnLst/>
            <a:rect l="l" t="t" r="r" b="b"/>
            <a:pathLst>
              <a:path w="675000" h="671760">
                <a:moveTo>
                  <a:pt x="0" y="0"/>
                </a:moveTo>
                <a:lnTo>
                  <a:pt x="675000" y="0"/>
                </a:lnTo>
                <a:lnTo>
                  <a:pt x="675000" y="671760"/>
                </a:lnTo>
                <a:lnTo>
                  <a:pt x="0" y="67176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241" b="-241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0" y="9513180"/>
            <a:ext cx="18288180" cy="773820"/>
          </a:xfrm>
          <a:custGeom>
            <a:avLst/>
            <a:gdLst/>
            <a:ahLst/>
            <a:cxnLst/>
            <a:rect l="l" t="t" r="r" b="b"/>
            <a:pathLst>
              <a:path w="18288180" h="773820">
                <a:moveTo>
                  <a:pt x="0" y="0"/>
                </a:moveTo>
                <a:lnTo>
                  <a:pt x="18288180" y="0"/>
                </a:lnTo>
                <a:lnTo>
                  <a:pt x="18288180" y="773820"/>
                </a:lnTo>
                <a:lnTo>
                  <a:pt x="0" y="77382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1040825" r="-14931" b="-387058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6349580" y="9810720"/>
            <a:ext cx="1545480" cy="283500"/>
          </a:xfrm>
          <a:custGeom>
            <a:avLst/>
            <a:gdLst/>
            <a:ahLst/>
            <a:cxnLst/>
            <a:rect l="l" t="t" r="r" b="b"/>
            <a:pathLst>
              <a:path w="1545480" h="283500">
                <a:moveTo>
                  <a:pt x="0" y="0"/>
                </a:moveTo>
                <a:lnTo>
                  <a:pt x="1545480" y="0"/>
                </a:lnTo>
                <a:lnTo>
                  <a:pt x="1545480" y="283500"/>
                </a:lnTo>
                <a:lnTo>
                  <a:pt x="0" y="2835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" r="-1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83160" y="9437040"/>
            <a:ext cx="18390240" cy="154440"/>
          </a:xfrm>
          <a:custGeom>
            <a:avLst/>
            <a:gdLst/>
            <a:ahLst/>
            <a:cxnLst/>
            <a:rect l="l" t="t" r="r" b="b"/>
            <a:pathLst>
              <a:path w="18390240" h="154440">
                <a:moveTo>
                  <a:pt x="0" y="0"/>
                </a:moveTo>
                <a:lnTo>
                  <a:pt x="18390240" y="0"/>
                </a:lnTo>
                <a:lnTo>
                  <a:pt x="18390240" y="154440"/>
                </a:lnTo>
                <a:lnTo>
                  <a:pt x="0" y="15444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330" b="-330"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-73980" y="978480"/>
            <a:ext cx="18390780" cy="154980"/>
          </a:xfrm>
          <a:custGeom>
            <a:avLst/>
            <a:gdLst/>
            <a:ahLst/>
            <a:cxnLst/>
            <a:rect l="l" t="t" r="r" b="b"/>
            <a:pathLst>
              <a:path w="18390780" h="154980">
                <a:moveTo>
                  <a:pt x="0" y="0"/>
                </a:moveTo>
                <a:lnTo>
                  <a:pt x="18390780" y="0"/>
                </a:lnTo>
                <a:lnTo>
                  <a:pt x="18390780" y="154980"/>
                </a:lnTo>
                <a:lnTo>
                  <a:pt x="0" y="15498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156" b="-156"/>
            </a:stretch>
          </a:blipFill>
        </p:spPr>
      </p:sp>
      <p:sp>
        <p:nvSpPr>
          <p:cNvPr id="29" name="TextBox 29"/>
          <p:cNvSpPr txBox="1"/>
          <p:nvPr/>
        </p:nvSpPr>
        <p:spPr>
          <a:xfrm>
            <a:off x="709068" y="185377"/>
            <a:ext cx="3270762" cy="6412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zh-CN" altLang="en-US" sz="4200" spc="-1" dirty="0">
                <a:solidFill>
                  <a:srgbClr val="F6D9A7"/>
                </a:solidFill>
                <a:ea typeface="Arial Bold"/>
              </a:rPr>
              <a:t>模块架构</a:t>
            </a:r>
            <a:endParaRPr lang="en-US" sz="4200" spc="-1" dirty="0">
              <a:solidFill>
                <a:srgbClr val="F6D9A7"/>
              </a:solidFill>
              <a:ea typeface="Arial Bold"/>
            </a:endParaRPr>
          </a:p>
        </p:txBody>
      </p:sp>
      <p:sp>
        <p:nvSpPr>
          <p:cNvPr id="19" name="TextBox 30">
            <a:extLst>
              <a:ext uri="{FF2B5EF4-FFF2-40B4-BE49-F238E27FC236}">
                <a16:creationId xmlns:a16="http://schemas.microsoft.com/office/drawing/2014/main" id="{60C96EF5-21E8-1992-4F56-152420470DF9}"/>
              </a:ext>
            </a:extLst>
          </p:cNvPr>
          <p:cNvSpPr txBox="1"/>
          <p:nvPr/>
        </p:nvSpPr>
        <p:spPr>
          <a:xfrm>
            <a:off x="489828" y="1495867"/>
            <a:ext cx="11635332" cy="8948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34984" lvl="1" algn="l">
              <a:lnSpc>
                <a:spcPct val="150000"/>
              </a:lnSpc>
            </a:pPr>
            <a:r>
              <a:rPr lang="zh-CN" altLang="en-US" sz="4400" b="1" dirty="0">
                <a:solidFill>
                  <a:srgbClr val="09234F"/>
                </a:solidFill>
                <a:latin typeface="Arimo"/>
                <a:ea typeface="Arimo"/>
              </a:rPr>
              <a:t>内核核心主程序</a:t>
            </a:r>
            <a:r>
              <a:rPr lang="en-US" altLang="zh-CN" sz="4400" b="1" dirty="0" err="1">
                <a:solidFill>
                  <a:srgbClr val="09234F"/>
                </a:solidFill>
                <a:latin typeface="Arimo"/>
                <a:ea typeface="Arimo"/>
              </a:rPr>
              <a:t>bootpack.c</a:t>
            </a:r>
            <a:r>
              <a:rPr lang="zh-CN" altLang="en-US" sz="4400" b="1" dirty="0">
                <a:solidFill>
                  <a:srgbClr val="09234F"/>
                </a:solidFill>
                <a:latin typeface="Arimo"/>
                <a:ea typeface="Arimo"/>
              </a:rPr>
              <a:t>工作流程</a:t>
            </a:r>
            <a:endParaRPr lang="en-US" sz="4400" b="1" dirty="0">
              <a:solidFill>
                <a:srgbClr val="09234F"/>
              </a:solidFill>
              <a:latin typeface="Arimo"/>
              <a:ea typeface="Arimo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D12886B5-20B0-CBE7-3B6B-E62D6B5B692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366406" y="104383"/>
            <a:ext cx="7520532" cy="10078233"/>
          </a:xfrm>
          <a:prstGeom prst="rect">
            <a:avLst/>
          </a:prstGeom>
        </p:spPr>
      </p:pic>
      <p:sp>
        <p:nvSpPr>
          <p:cNvPr id="12" name="TextBox 30">
            <a:extLst>
              <a:ext uri="{FF2B5EF4-FFF2-40B4-BE49-F238E27FC236}">
                <a16:creationId xmlns:a16="http://schemas.microsoft.com/office/drawing/2014/main" id="{F6918CFE-FDAE-25B9-5B83-DDA00423AEC4}"/>
              </a:ext>
            </a:extLst>
          </p:cNvPr>
          <p:cNvSpPr txBox="1"/>
          <p:nvPr/>
        </p:nvSpPr>
        <p:spPr>
          <a:xfrm>
            <a:off x="1103394" y="2935503"/>
            <a:ext cx="8534400" cy="59104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977934" lvl="1" indent="-742950" algn="l">
              <a:lnSpc>
                <a:spcPct val="150000"/>
              </a:lnSpc>
              <a:buAutoNum type="arabicPeriod"/>
            </a:pPr>
            <a:r>
              <a:rPr lang="zh-CN" altLang="en-US" sz="2800" b="1" dirty="0">
                <a:solidFill>
                  <a:srgbClr val="09234F"/>
                </a:solidFill>
                <a:latin typeface="Arimo"/>
                <a:ea typeface="Arimo"/>
              </a:rPr>
              <a:t>读取</a:t>
            </a:r>
            <a:r>
              <a:rPr lang="en-US" altLang="zh-CN" sz="2800" b="1" dirty="0">
                <a:solidFill>
                  <a:srgbClr val="09234F"/>
                </a:solidFill>
                <a:latin typeface="Arimo"/>
                <a:ea typeface="Arimo"/>
              </a:rPr>
              <a:t>BOOTINFO</a:t>
            </a:r>
            <a:r>
              <a:rPr lang="zh-CN" altLang="en-US" sz="2800" b="1" dirty="0">
                <a:solidFill>
                  <a:srgbClr val="09234F"/>
                </a:solidFill>
                <a:latin typeface="Arimo"/>
                <a:ea typeface="Arimo"/>
              </a:rPr>
              <a:t>（记录硬件信息的结构体）。</a:t>
            </a:r>
            <a:endParaRPr lang="en-US" altLang="zh-CN" sz="2800" b="1" dirty="0">
              <a:solidFill>
                <a:srgbClr val="09234F"/>
              </a:solidFill>
              <a:latin typeface="Arimo"/>
              <a:ea typeface="Arimo"/>
            </a:endParaRPr>
          </a:p>
          <a:p>
            <a:pPr marL="977934" lvl="1" indent="-742950" algn="l">
              <a:lnSpc>
                <a:spcPct val="150000"/>
              </a:lnSpc>
              <a:buAutoNum type="arabicPeriod"/>
            </a:pPr>
            <a:r>
              <a:rPr lang="zh-CN" altLang="en-US" sz="2800" b="1" dirty="0">
                <a:solidFill>
                  <a:srgbClr val="09234F"/>
                </a:solidFill>
                <a:latin typeface="Arimo"/>
                <a:ea typeface="Arimo"/>
              </a:rPr>
              <a:t>初始化消息缓冲区、内存分区、命令接口进程。</a:t>
            </a:r>
            <a:endParaRPr lang="en-US" altLang="zh-CN" sz="2800" b="1" dirty="0">
              <a:solidFill>
                <a:srgbClr val="09234F"/>
              </a:solidFill>
              <a:latin typeface="Arimo"/>
              <a:ea typeface="Arimo"/>
            </a:endParaRPr>
          </a:p>
          <a:p>
            <a:pPr marL="977934" lvl="1" indent="-742950" algn="l">
              <a:lnSpc>
                <a:spcPct val="150000"/>
              </a:lnSpc>
              <a:buAutoNum type="arabicPeriod"/>
            </a:pPr>
            <a:r>
              <a:rPr lang="zh-CN" altLang="en-US" sz="2800" b="1" dirty="0">
                <a:solidFill>
                  <a:srgbClr val="09234F"/>
                </a:solidFill>
                <a:latin typeface="Arimo"/>
                <a:ea typeface="Arimo"/>
              </a:rPr>
              <a:t>初始化计时器、</a:t>
            </a:r>
            <a:r>
              <a:rPr lang="en-US" altLang="zh-CN" sz="2800" b="1" dirty="0">
                <a:solidFill>
                  <a:srgbClr val="09234F"/>
                </a:solidFill>
                <a:latin typeface="Arimo"/>
                <a:ea typeface="Arimo"/>
              </a:rPr>
              <a:t>GDT</a:t>
            </a:r>
            <a:r>
              <a:rPr lang="zh-CN" altLang="en-US" sz="2800" b="1" dirty="0">
                <a:solidFill>
                  <a:srgbClr val="09234F"/>
                </a:solidFill>
                <a:latin typeface="Arimo"/>
                <a:ea typeface="Arimo"/>
              </a:rPr>
              <a:t>、</a:t>
            </a:r>
            <a:r>
              <a:rPr lang="en-US" altLang="zh-CN" sz="2800" b="1" dirty="0">
                <a:solidFill>
                  <a:srgbClr val="09234F"/>
                </a:solidFill>
                <a:latin typeface="Arimo"/>
                <a:ea typeface="Arimo"/>
              </a:rPr>
              <a:t>IDT</a:t>
            </a:r>
            <a:r>
              <a:rPr lang="zh-CN" altLang="en-US" sz="2800" b="1" dirty="0">
                <a:solidFill>
                  <a:srgbClr val="09234F"/>
                </a:solidFill>
                <a:latin typeface="Arimo"/>
                <a:ea typeface="Arimo"/>
              </a:rPr>
              <a:t>、键盘、</a:t>
            </a:r>
            <a:r>
              <a:rPr lang="en-US" altLang="zh-CN" sz="2800" b="1" dirty="0">
                <a:solidFill>
                  <a:srgbClr val="09234F"/>
                </a:solidFill>
                <a:latin typeface="Arimo"/>
                <a:ea typeface="Arimo"/>
              </a:rPr>
              <a:t>PIC</a:t>
            </a:r>
            <a:r>
              <a:rPr lang="zh-CN" altLang="en-US" sz="2800" b="1" dirty="0">
                <a:solidFill>
                  <a:srgbClr val="09234F"/>
                </a:solidFill>
                <a:latin typeface="Arimo"/>
                <a:ea typeface="Arimo"/>
              </a:rPr>
              <a:t>。</a:t>
            </a:r>
            <a:endParaRPr lang="en-US" altLang="zh-CN" sz="2800" b="1" dirty="0">
              <a:solidFill>
                <a:srgbClr val="09234F"/>
              </a:solidFill>
              <a:latin typeface="Arimo"/>
              <a:ea typeface="Arimo"/>
            </a:endParaRPr>
          </a:p>
          <a:p>
            <a:pPr marL="977934" lvl="1" indent="-742950" algn="l">
              <a:lnSpc>
                <a:spcPct val="150000"/>
              </a:lnSpc>
              <a:buAutoNum type="arabicPeriod"/>
            </a:pPr>
            <a:r>
              <a:rPr lang="zh-CN" altLang="en-US" sz="2800" b="1" dirty="0">
                <a:solidFill>
                  <a:srgbClr val="09234F"/>
                </a:solidFill>
                <a:latin typeface="Arimo"/>
                <a:ea typeface="Arimo"/>
              </a:rPr>
              <a:t>开中断。</a:t>
            </a:r>
            <a:endParaRPr lang="en-US" altLang="zh-CN" sz="2800" b="1" dirty="0">
              <a:solidFill>
                <a:srgbClr val="09234F"/>
              </a:solidFill>
              <a:latin typeface="Arimo"/>
              <a:ea typeface="Arimo"/>
            </a:endParaRPr>
          </a:p>
          <a:p>
            <a:pPr marL="977934" lvl="1" indent="-742950" algn="l">
              <a:lnSpc>
                <a:spcPct val="150000"/>
              </a:lnSpc>
              <a:buAutoNum type="arabicPeriod"/>
            </a:pPr>
            <a:r>
              <a:rPr lang="zh-CN" altLang="en-US" sz="2800" b="1" dirty="0">
                <a:solidFill>
                  <a:srgbClr val="09234F"/>
                </a:solidFill>
                <a:latin typeface="Arimo"/>
                <a:ea typeface="Arimo"/>
              </a:rPr>
              <a:t>对内存进行读写测试。</a:t>
            </a:r>
            <a:endParaRPr lang="en-US" altLang="zh-CN" sz="2800" b="1" dirty="0">
              <a:solidFill>
                <a:srgbClr val="09234F"/>
              </a:solidFill>
              <a:latin typeface="Arimo"/>
              <a:ea typeface="Arimo"/>
            </a:endParaRPr>
          </a:p>
          <a:p>
            <a:pPr marL="977934" lvl="1" indent="-742950" algn="l">
              <a:lnSpc>
                <a:spcPct val="150000"/>
              </a:lnSpc>
              <a:buAutoNum type="arabicPeriod"/>
            </a:pPr>
            <a:r>
              <a:rPr lang="zh-CN" altLang="en-US" sz="2800" b="1" dirty="0">
                <a:solidFill>
                  <a:srgbClr val="09234F"/>
                </a:solidFill>
                <a:latin typeface="Arimo"/>
                <a:ea typeface="Arimo"/>
              </a:rPr>
              <a:t>初始化屏幕、绘制窗口。</a:t>
            </a:r>
            <a:endParaRPr lang="en-US" altLang="zh-CN" sz="2800" b="1" dirty="0">
              <a:solidFill>
                <a:srgbClr val="09234F"/>
              </a:solidFill>
              <a:latin typeface="Arimo"/>
              <a:ea typeface="Arimo"/>
            </a:endParaRPr>
          </a:p>
          <a:p>
            <a:pPr marL="977934" lvl="1" indent="-742950" algn="l">
              <a:lnSpc>
                <a:spcPct val="150000"/>
              </a:lnSpc>
              <a:buAutoNum type="arabicPeriod"/>
            </a:pPr>
            <a:r>
              <a:rPr lang="en-US" altLang="zh-CN" sz="2800" b="1" dirty="0">
                <a:solidFill>
                  <a:srgbClr val="09234F"/>
                </a:solidFill>
                <a:latin typeface="Arimo"/>
                <a:ea typeface="Arimo"/>
              </a:rPr>
              <a:t>for</a:t>
            </a:r>
            <a:r>
              <a:rPr lang="zh-CN" altLang="en-US" sz="2800" b="1" dirty="0">
                <a:solidFill>
                  <a:srgbClr val="09234F"/>
                </a:solidFill>
                <a:latin typeface="Arimo"/>
                <a:ea typeface="Arimo"/>
              </a:rPr>
              <a:t>循环待机处理用户命令。</a:t>
            </a:r>
            <a:endParaRPr lang="en-US" altLang="zh-CN" sz="2800" b="1" dirty="0">
              <a:solidFill>
                <a:srgbClr val="09234F"/>
              </a:solidFill>
              <a:latin typeface="Arimo"/>
              <a:ea typeface="Arimo"/>
            </a:endParaRPr>
          </a:p>
          <a:p>
            <a:pPr marL="977934" lvl="1" indent="-742950" algn="l">
              <a:lnSpc>
                <a:spcPct val="150000"/>
              </a:lnSpc>
              <a:buAutoNum type="arabicPeriod"/>
            </a:pPr>
            <a:endParaRPr lang="en-US" altLang="zh-CN" sz="3200" b="1" dirty="0">
              <a:solidFill>
                <a:srgbClr val="09234F"/>
              </a:solidFill>
              <a:latin typeface="Arimo"/>
              <a:ea typeface="Arimo"/>
            </a:endParaRPr>
          </a:p>
          <a:p>
            <a:pPr marL="977934" lvl="1" indent="-742950" algn="l">
              <a:lnSpc>
                <a:spcPct val="150000"/>
              </a:lnSpc>
              <a:buAutoNum type="arabicPeriod"/>
            </a:pPr>
            <a:endParaRPr lang="en-US" sz="3200" b="1" dirty="0">
              <a:solidFill>
                <a:srgbClr val="09234F"/>
              </a:solidFill>
              <a:latin typeface="Arimo"/>
              <a:ea typeface="Arimo"/>
            </a:endParaRPr>
          </a:p>
        </p:txBody>
      </p:sp>
    </p:spTree>
    <p:extLst>
      <p:ext uri="{BB962C8B-B14F-4D97-AF65-F5344CB8AC3E}">
        <p14:creationId xmlns:p14="http://schemas.microsoft.com/office/powerpoint/2010/main" val="2793956706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77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22720" y="9409463"/>
            <a:ext cx="18609220" cy="877537"/>
          </a:xfrm>
          <a:custGeom>
            <a:avLst/>
            <a:gdLst/>
            <a:ahLst/>
            <a:cxnLst/>
            <a:rect l="l" t="t" r="r" b="b"/>
            <a:pathLst>
              <a:path w="18609220" h="877537">
                <a:moveTo>
                  <a:pt x="0" y="0"/>
                </a:moveTo>
                <a:lnTo>
                  <a:pt x="18609220" y="0"/>
                </a:lnTo>
                <a:lnTo>
                  <a:pt x="18609220" y="877537"/>
                </a:lnTo>
                <a:lnTo>
                  <a:pt x="0" y="87753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219420" y="-95580"/>
            <a:ext cx="18507420" cy="10382580"/>
            <a:chOff x="0" y="0"/>
            <a:chExt cx="24676560" cy="1384344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676608" cy="13843508"/>
            </a:xfrm>
            <a:custGeom>
              <a:avLst/>
              <a:gdLst/>
              <a:ahLst/>
              <a:cxnLst/>
              <a:rect l="l" t="t" r="r" b="b"/>
              <a:pathLst>
                <a:path w="24676608" h="13843508">
                  <a:moveTo>
                    <a:pt x="127127" y="0"/>
                  </a:moveTo>
                  <a:lnTo>
                    <a:pt x="24549481" y="0"/>
                  </a:lnTo>
                  <a:cubicBezTo>
                    <a:pt x="24619713" y="0"/>
                    <a:pt x="24676608" y="56896"/>
                    <a:pt x="24676608" y="127127"/>
                  </a:cubicBezTo>
                  <a:lnTo>
                    <a:pt x="24676608" y="13716381"/>
                  </a:lnTo>
                  <a:cubicBezTo>
                    <a:pt x="24676608" y="13786613"/>
                    <a:pt x="24619713" y="13843508"/>
                    <a:pt x="24549481" y="13843508"/>
                  </a:cubicBezTo>
                  <a:lnTo>
                    <a:pt x="127127" y="13843508"/>
                  </a:lnTo>
                  <a:cubicBezTo>
                    <a:pt x="56896" y="13843508"/>
                    <a:pt x="0" y="13786613"/>
                    <a:pt x="0" y="13716381"/>
                  </a:cubicBezTo>
                  <a:lnTo>
                    <a:pt x="0" y="127127"/>
                  </a:lnTo>
                  <a:cubicBezTo>
                    <a:pt x="0" y="56896"/>
                    <a:pt x="56896" y="0"/>
                    <a:pt x="127127" y="0"/>
                  </a:cubicBezTo>
                  <a:moveTo>
                    <a:pt x="127127" y="254127"/>
                  </a:moveTo>
                  <a:lnTo>
                    <a:pt x="127127" y="127127"/>
                  </a:lnTo>
                  <a:lnTo>
                    <a:pt x="254127" y="127127"/>
                  </a:lnTo>
                  <a:lnTo>
                    <a:pt x="254127" y="13716381"/>
                  </a:lnTo>
                  <a:lnTo>
                    <a:pt x="127127" y="13716381"/>
                  </a:lnTo>
                  <a:lnTo>
                    <a:pt x="127127" y="13589254"/>
                  </a:lnTo>
                  <a:lnTo>
                    <a:pt x="24549481" y="13589254"/>
                  </a:lnTo>
                  <a:lnTo>
                    <a:pt x="24549481" y="13716381"/>
                  </a:lnTo>
                  <a:lnTo>
                    <a:pt x="24422354" y="13716381"/>
                  </a:lnTo>
                  <a:lnTo>
                    <a:pt x="24422354" y="127127"/>
                  </a:lnTo>
                  <a:lnTo>
                    <a:pt x="24549481" y="127127"/>
                  </a:lnTo>
                  <a:lnTo>
                    <a:pt x="24549481" y="254127"/>
                  </a:lnTo>
                  <a:lnTo>
                    <a:pt x="127127" y="254127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-95310" y="-95310"/>
            <a:ext cx="18478800" cy="10384740"/>
            <a:chOff x="0" y="0"/>
            <a:chExt cx="24638400" cy="1384632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4638508" cy="13846429"/>
            </a:xfrm>
            <a:custGeom>
              <a:avLst/>
              <a:gdLst/>
              <a:ahLst/>
              <a:cxnLst/>
              <a:rect l="l" t="t" r="r" b="b"/>
              <a:pathLst>
                <a:path w="24638508" h="13846429">
                  <a:moveTo>
                    <a:pt x="127127" y="0"/>
                  </a:moveTo>
                  <a:lnTo>
                    <a:pt x="24511381" y="0"/>
                  </a:lnTo>
                  <a:cubicBezTo>
                    <a:pt x="24581613" y="0"/>
                    <a:pt x="24638508" y="56896"/>
                    <a:pt x="24638508" y="127127"/>
                  </a:cubicBezTo>
                  <a:lnTo>
                    <a:pt x="24638508" y="13719302"/>
                  </a:lnTo>
                  <a:cubicBezTo>
                    <a:pt x="24638508" y="13789533"/>
                    <a:pt x="24581613" y="13846429"/>
                    <a:pt x="24511381" y="13846429"/>
                  </a:cubicBezTo>
                  <a:lnTo>
                    <a:pt x="127127" y="13846429"/>
                  </a:lnTo>
                  <a:cubicBezTo>
                    <a:pt x="56896" y="13846429"/>
                    <a:pt x="0" y="13789533"/>
                    <a:pt x="0" y="13719302"/>
                  </a:cubicBezTo>
                  <a:lnTo>
                    <a:pt x="0" y="127127"/>
                  </a:lnTo>
                  <a:cubicBezTo>
                    <a:pt x="0" y="56896"/>
                    <a:pt x="56896" y="0"/>
                    <a:pt x="127127" y="0"/>
                  </a:cubicBezTo>
                  <a:moveTo>
                    <a:pt x="127127" y="254127"/>
                  </a:moveTo>
                  <a:lnTo>
                    <a:pt x="127127" y="127127"/>
                  </a:lnTo>
                  <a:lnTo>
                    <a:pt x="254127" y="127127"/>
                  </a:lnTo>
                  <a:lnTo>
                    <a:pt x="254127" y="13719302"/>
                  </a:lnTo>
                  <a:lnTo>
                    <a:pt x="127127" y="13719302"/>
                  </a:lnTo>
                  <a:lnTo>
                    <a:pt x="127127" y="13592175"/>
                  </a:lnTo>
                  <a:lnTo>
                    <a:pt x="24511381" y="13592175"/>
                  </a:lnTo>
                  <a:lnTo>
                    <a:pt x="24511381" y="13719302"/>
                  </a:lnTo>
                  <a:lnTo>
                    <a:pt x="24384254" y="13719302"/>
                  </a:lnTo>
                  <a:lnTo>
                    <a:pt x="24384254" y="127127"/>
                  </a:lnTo>
                  <a:lnTo>
                    <a:pt x="24511381" y="127127"/>
                  </a:lnTo>
                  <a:lnTo>
                    <a:pt x="24511381" y="254127"/>
                  </a:lnTo>
                  <a:lnTo>
                    <a:pt x="127127" y="254127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3710340" y="3540780"/>
            <a:ext cx="2111940" cy="2114640"/>
            <a:chOff x="0" y="0"/>
            <a:chExt cx="2815920" cy="281952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815971" cy="2819527"/>
            </a:xfrm>
            <a:custGeom>
              <a:avLst/>
              <a:gdLst/>
              <a:ahLst/>
              <a:cxnLst/>
              <a:rect l="l" t="t" r="r" b="b"/>
              <a:pathLst>
                <a:path w="2815971" h="2819527">
                  <a:moveTo>
                    <a:pt x="9398" y="0"/>
                  </a:moveTo>
                  <a:lnTo>
                    <a:pt x="2806573" y="0"/>
                  </a:lnTo>
                  <a:cubicBezTo>
                    <a:pt x="2811780" y="0"/>
                    <a:pt x="2815971" y="4191"/>
                    <a:pt x="2815971" y="9398"/>
                  </a:cubicBezTo>
                  <a:lnTo>
                    <a:pt x="2815971" y="2810129"/>
                  </a:lnTo>
                  <a:cubicBezTo>
                    <a:pt x="2815971" y="2815336"/>
                    <a:pt x="2811780" y="2819527"/>
                    <a:pt x="2806573" y="2819527"/>
                  </a:cubicBezTo>
                  <a:lnTo>
                    <a:pt x="9398" y="2819527"/>
                  </a:lnTo>
                  <a:cubicBezTo>
                    <a:pt x="4191" y="2819527"/>
                    <a:pt x="0" y="2815336"/>
                    <a:pt x="0" y="2810129"/>
                  </a:cubicBezTo>
                  <a:lnTo>
                    <a:pt x="0" y="9398"/>
                  </a:lnTo>
                  <a:cubicBezTo>
                    <a:pt x="0" y="4191"/>
                    <a:pt x="4191" y="0"/>
                    <a:pt x="9398" y="0"/>
                  </a:cubicBezTo>
                  <a:moveTo>
                    <a:pt x="9398" y="18669"/>
                  </a:moveTo>
                  <a:lnTo>
                    <a:pt x="9398" y="9398"/>
                  </a:lnTo>
                  <a:lnTo>
                    <a:pt x="18796" y="9398"/>
                  </a:lnTo>
                  <a:lnTo>
                    <a:pt x="18796" y="2810129"/>
                  </a:lnTo>
                  <a:lnTo>
                    <a:pt x="9398" y="2810129"/>
                  </a:lnTo>
                  <a:lnTo>
                    <a:pt x="9398" y="2800731"/>
                  </a:lnTo>
                  <a:lnTo>
                    <a:pt x="2806573" y="2800731"/>
                  </a:lnTo>
                  <a:lnTo>
                    <a:pt x="2806573" y="2810129"/>
                  </a:lnTo>
                  <a:lnTo>
                    <a:pt x="2797175" y="2810129"/>
                  </a:lnTo>
                  <a:lnTo>
                    <a:pt x="2797175" y="9398"/>
                  </a:lnTo>
                  <a:lnTo>
                    <a:pt x="2806573" y="9398"/>
                  </a:lnTo>
                  <a:lnTo>
                    <a:pt x="2806573" y="18796"/>
                  </a:lnTo>
                  <a:lnTo>
                    <a:pt x="9398" y="18796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9" name="Freeform 9"/>
          <p:cNvSpPr/>
          <p:nvPr/>
        </p:nvSpPr>
        <p:spPr>
          <a:xfrm>
            <a:off x="9244260" y="795420"/>
            <a:ext cx="8064900" cy="8091360"/>
          </a:xfrm>
          <a:custGeom>
            <a:avLst/>
            <a:gdLst/>
            <a:ahLst/>
            <a:cxnLst/>
            <a:rect l="l" t="t" r="r" b="b"/>
            <a:pathLst>
              <a:path w="8064900" h="8091360">
                <a:moveTo>
                  <a:pt x="0" y="0"/>
                </a:moveTo>
                <a:lnTo>
                  <a:pt x="8064900" y="0"/>
                </a:lnTo>
                <a:lnTo>
                  <a:pt x="8064900" y="8091360"/>
                </a:lnTo>
                <a:lnTo>
                  <a:pt x="0" y="80913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6" b="-6"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3264840" y="2645460"/>
            <a:ext cx="3533760" cy="3638520"/>
            <a:chOff x="0" y="0"/>
            <a:chExt cx="4711680" cy="485136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711700" cy="4851400"/>
            </a:xfrm>
            <a:custGeom>
              <a:avLst/>
              <a:gdLst/>
              <a:ahLst/>
              <a:cxnLst/>
              <a:rect l="l" t="t" r="r" b="b"/>
              <a:pathLst>
                <a:path w="4711700" h="4851400">
                  <a:moveTo>
                    <a:pt x="0" y="0"/>
                  </a:moveTo>
                  <a:lnTo>
                    <a:pt x="4711700" y="0"/>
                  </a:lnTo>
                  <a:lnTo>
                    <a:pt x="4711700" y="4851400"/>
                  </a:lnTo>
                  <a:lnTo>
                    <a:pt x="0" y="4851400"/>
                  </a:lnTo>
                  <a:close/>
                </a:path>
              </a:pathLst>
            </a:custGeom>
            <a:solidFill>
              <a:srgbClr val="003778"/>
            </a:solidFill>
          </p:spPr>
        </p:sp>
      </p:grpSp>
      <p:sp>
        <p:nvSpPr>
          <p:cNvPr id="12" name="Freeform 12"/>
          <p:cNvSpPr/>
          <p:nvPr/>
        </p:nvSpPr>
        <p:spPr>
          <a:xfrm>
            <a:off x="16263180" y="9770760"/>
            <a:ext cx="1378620" cy="144720"/>
          </a:xfrm>
          <a:custGeom>
            <a:avLst/>
            <a:gdLst/>
            <a:ahLst/>
            <a:cxnLst/>
            <a:rect l="l" t="t" r="r" b="b"/>
            <a:pathLst>
              <a:path w="1378620" h="144720">
                <a:moveTo>
                  <a:pt x="0" y="0"/>
                </a:moveTo>
                <a:lnTo>
                  <a:pt x="1378620" y="0"/>
                </a:lnTo>
                <a:lnTo>
                  <a:pt x="1378620" y="144720"/>
                </a:lnTo>
                <a:lnTo>
                  <a:pt x="0" y="14472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37980" b="-37980"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6097015" y="3636051"/>
            <a:ext cx="2217916" cy="2154011"/>
            <a:chOff x="0" y="0"/>
            <a:chExt cx="2723760" cy="2645280"/>
          </a:xfrm>
        </p:grpSpPr>
        <p:sp>
          <p:nvSpPr>
            <p:cNvPr id="14" name="Freeform 14"/>
            <p:cNvSpPr/>
            <p:nvPr/>
          </p:nvSpPr>
          <p:spPr>
            <a:xfrm>
              <a:off x="12573" y="12573"/>
              <a:ext cx="2698623" cy="2620137"/>
            </a:xfrm>
            <a:custGeom>
              <a:avLst/>
              <a:gdLst/>
              <a:ahLst/>
              <a:cxnLst/>
              <a:rect l="l" t="t" r="r" b="b"/>
              <a:pathLst>
                <a:path w="2698623" h="2620137">
                  <a:moveTo>
                    <a:pt x="0" y="0"/>
                  </a:moveTo>
                  <a:lnTo>
                    <a:pt x="2698623" y="0"/>
                  </a:lnTo>
                  <a:lnTo>
                    <a:pt x="2698623" y="2620137"/>
                  </a:lnTo>
                  <a:lnTo>
                    <a:pt x="0" y="2620137"/>
                  </a:lnTo>
                  <a:close/>
                </a:path>
              </a:pathLst>
            </a:custGeom>
            <a:solidFill>
              <a:srgbClr val="003778"/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0" y="0"/>
              <a:ext cx="2723769" cy="2645283"/>
            </a:xfrm>
            <a:custGeom>
              <a:avLst/>
              <a:gdLst/>
              <a:ahLst/>
              <a:cxnLst/>
              <a:rect l="l" t="t" r="r" b="b"/>
              <a:pathLst>
                <a:path w="2723769" h="2645283">
                  <a:moveTo>
                    <a:pt x="12573" y="0"/>
                  </a:moveTo>
                  <a:lnTo>
                    <a:pt x="2711196" y="0"/>
                  </a:lnTo>
                  <a:cubicBezTo>
                    <a:pt x="2718181" y="0"/>
                    <a:pt x="2723769" y="5588"/>
                    <a:pt x="2723769" y="12573"/>
                  </a:cubicBezTo>
                  <a:lnTo>
                    <a:pt x="2723769" y="2632710"/>
                  </a:lnTo>
                  <a:cubicBezTo>
                    <a:pt x="2723769" y="2639695"/>
                    <a:pt x="2718181" y="2645283"/>
                    <a:pt x="2711196" y="2645283"/>
                  </a:cubicBezTo>
                  <a:lnTo>
                    <a:pt x="12573" y="2645283"/>
                  </a:lnTo>
                  <a:cubicBezTo>
                    <a:pt x="5588" y="2645283"/>
                    <a:pt x="0" y="2639695"/>
                    <a:pt x="0" y="2632710"/>
                  </a:cubicBezTo>
                  <a:lnTo>
                    <a:pt x="0" y="12573"/>
                  </a:lnTo>
                  <a:cubicBezTo>
                    <a:pt x="0" y="5588"/>
                    <a:pt x="5588" y="0"/>
                    <a:pt x="12573" y="0"/>
                  </a:cubicBezTo>
                  <a:moveTo>
                    <a:pt x="12573" y="25146"/>
                  </a:moveTo>
                  <a:lnTo>
                    <a:pt x="12573" y="12573"/>
                  </a:lnTo>
                  <a:lnTo>
                    <a:pt x="25146" y="12573"/>
                  </a:lnTo>
                  <a:lnTo>
                    <a:pt x="25146" y="2632710"/>
                  </a:lnTo>
                  <a:lnTo>
                    <a:pt x="12573" y="2632710"/>
                  </a:lnTo>
                  <a:lnTo>
                    <a:pt x="12573" y="2620137"/>
                  </a:lnTo>
                  <a:lnTo>
                    <a:pt x="2711196" y="2620137"/>
                  </a:lnTo>
                  <a:lnTo>
                    <a:pt x="2711196" y="2632710"/>
                  </a:lnTo>
                  <a:lnTo>
                    <a:pt x="2698623" y="2632710"/>
                  </a:lnTo>
                  <a:lnTo>
                    <a:pt x="2698623" y="12573"/>
                  </a:lnTo>
                  <a:lnTo>
                    <a:pt x="2711196" y="12573"/>
                  </a:lnTo>
                  <a:lnTo>
                    <a:pt x="2711196" y="25146"/>
                  </a:lnTo>
                  <a:lnTo>
                    <a:pt x="12573" y="25146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6" name="TextBox 16"/>
          <p:cNvSpPr txBox="1"/>
          <p:nvPr/>
        </p:nvSpPr>
        <p:spPr>
          <a:xfrm>
            <a:off x="8686406" y="4027743"/>
            <a:ext cx="6385496" cy="11749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461"/>
              </a:lnSpc>
            </a:pPr>
            <a:r>
              <a:rPr lang="zh-CN" altLang="en-US" sz="7884" spc="-1" dirty="0">
                <a:solidFill>
                  <a:srgbClr val="F2F2F2"/>
                </a:solidFill>
                <a:ea typeface="Arial"/>
              </a:rPr>
              <a:t>重要数据结构</a:t>
            </a:r>
            <a:endParaRPr lang="en-US" sz="7884" spc="-1" dirty="0">
              <a:solidFill>
                <a:srgbClr val="F2F2F2"/>
              </a:solidFill>
              <a:ea typeface="Arial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6267818" y="4050265"/>
            <a:ext cx="1937476" cy="12466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774"/>
              </a:lnSpc>
            </a:pPr>
            <a:r>
              <a:rPr lang="en-US" sz="8978" spc="-44" dirty="0">
                <a:solidFill>
                  <a:srgbClr val="F2F2F2"/>
                </a:solidFill>
                <a:latin typeface="Evolventa Bold"/>
              </a:rPr>
              <a:t>04</a:t>
            </a:r>
          </a:p>
        </p:txBody>
      </p:sp>
      <p:sp>
        <p:nvSpPr>
          <p:cNvPr id="18" name="Freeform 18"/>
          <p:cNvSpPr/>
          <p:nvPr/>
        </p:nvSpPr>
        <p:spPr>
          <a:xfrm>
            <a:off x="2818216" y="3540780"/>
            <a:ext cx="2272441" cy="2274786"/>
          </a:xfrm>
          <a:custGeom>
            <a:avLst/>
            <a:gdLst/>
            <a:ahLst/>
            <a:cxnLst/>
            <a:rect l="l" t="t" r="r" b="b"/>
            <a:pathLst>
              <a:path w="2272441" h="2274786">
                <a:moveTo>
                  <a:pt x="0" y="0"/>
                </a:moveTo>
                <a:lnTo>
                  <a:pt x="2272441" y="0"/>
                </a:lnTo>
                <a:lnTo>
                  <a:pt x="2272441" y="2274786"/>
                </a:lnTo>
                <a:lnTo>
                  <a:pt x="0" y="227478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51" r="-51"/>
            </a:stretch>
          </a:blipFill>
        </p:spPr>
      </p:sp>
      <p:grpSp>
        <p:nvGrpSpPr>
          <p:cNvPr id="19" name="Group 19"/>
          <p:cNvGrpSpPr/>
          <p:nvPr/>
        </p:nvGrpSpPr>
        <p:grpSpPr>
          <a:xfrm>
            <a:off x="5465586" y="3625498"/>
            <a:ext cx="41626" cy="2175117"/>
            <a:chOff x="0" y="0"/>
            <a:chExt cx="51120" cy="2671200"/>
          </a:xfrm>
        </p:grpSpPr>
        <p:sp>
          <p:nvSpPr>
            <p:cNvPr id="20" name="Freeform 20"/>
            <p:cNvSpPr/>
            <p:nvPr/>
          </p:nvSpPr>
          <p:spPr>
            <a:xfrm>
              <a:off x="0" y="25527"/>
              <a:ext cx="51181" cy="2620137"/>
            </a:xfrm>
            <a:custGeom>
              <a:avLst/>
              <a:gdLst/>
              <a:ahLst/>
              <a:cxnLst/>
              <a:rect l="l" t="t" r="r" b="b"/>
              <a:pathLst>
                <a:path w="51181" h="2620137">
                  <a:moveTo>
                    <a:pt x="51181" y="0"/>
                  </a:moveTo>
                  <a:lnTo>
                    <a:pt x="51181" y="2620137"/>
                  </a:lnTo>
                  <a:lnTo>
                    <a:pt x="0" y="26201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21" name="Freeform 21"/>
          <p:cNvSpPr/>
          <p:nvPr/>
        </p:nvSpPr>
        <p:spPr>
          <a:xfrm>
            <a:off x="15966180" y="1162080"/>
            <a:ext cx="2043360" cy="856980"/>
          </a:xfrm>
          <a:custGeom>
            <a:avLst/>
            <a:gdLst/>
            <a:ahLst/>
            <a:cxnLst/>
            <a:rect l="l" t="t" r="r" b="b"/>
            <a:pathLst>
              <a:path w="2043360" h="856980">
                <a:moveTo>
                  <a:pt x="0" y="0"/>
                </a:moveTo>
                <a:lnTo>
                  <a:pt x="2043360" y="0"/>
                </a:lnTo>
                <a:lnTo>
                  <a:pt x="2043360" y="856980"/>
                </a:lnTo>
                <a:lnTo>
                  <a:pt x="0" y="85698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21" b="-21"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14912886" y="7020"/>
            <a:ext cx="3375114" cy="1171800"/>
          </a:xfrm>
          <a:custGeom>
            <a:avLst/>
            <a:gdLst/>
            <a:ahLst/>
            <a:cxnLst/>
            <a:rect l="l" t="t" r="r" b="b"/>
            <a:pathLst>
              <a:path w="3375114" h="1171800">
                <a:moveTo>
                  <a:pt x="0" y="0"/>
                </a:moveTo>
                <a:lnTo>
                  <a:pt x="3375114" y="0"/>
                </a:lnTo>
                <a:lnTo>
                  <a:pt x="3375114" y="1171800"/>
                </a:lnTo>
                <a:lnTo>
                  <a:pt x="0" y="11718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2928730411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77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22720" y="9409463"/>
            <a:ext cx="18609220" cy="877537"/>
          </a:xfrm>
          <a:custGeom>
            <a:avLst/>
            <a:gdLst/>
            <a:ahLst/>
            <a:cxnLst/>
            <a:rect l="l" t="t" r="r" b="b"/>
            <a:pathLst>
              <a:path w="18609220" h="877537">
                <a:moveTo>
                  <a:pt x="0" y="0"/>
                </a:moveTo>
                <a:lnTo>
                  <a:pt x="18609220" y="0"/>
                </a:lnTo>
                <a:lnTo>
                  <a:pt x="18609220" y="877537"/>
                </a:lnTo>
                <a:lnTo>
                  <a:pt x="0" y="87753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219420" y="-95580"/>
            <a:ext cx="18507420" cy="10382580"/>
            <a:chOff x="0" y="0"/>
            <a:chExt cx="24676560" cy="1384344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676608" cy="13843508"/>
            </a:xfrm>
            <a:custGeom>
              <a:avLst/>
              <a:gdLst/>
              <a:ahLst/>
              <a:cxnLst/>
              <a:rect l="l" t="t" r="r" b="b"/>
              <a:pathLst>
                <a:path w="24676608" h="13843508">
                  <a:moveTo>
                    <a:pt x="127127" y="0"/>
                  </a:moveTo>
                  <a:lnTo>
                    <a:pt x="24549481" y="0"/>
                  </a:lnTo>
                  <a:cubicBezTo>
                    <a:pt x="24619713" y="0"/>
                    <a:pt x="24676608" y="56896"/>
                    <a:pt x="24676608" y="127127"/>
                  </a:cubicBezTo>
                  <a:lnTo>
                    <a:pt x="24676608" y="13716381"/>
                  </a:lnTo>
                  <a:cubicBezTo>
                    <a:pt x="24676608" y="13786613"/>
                    <a:pt x="24619713" y="13843508"/>
                    <a:pt x="24549481" y="13843508"/>
                  </a:cubicBezTo>
                  <a:lnTo>
                    <a:pt x="127127" y="13843508"/>
                  </a:lnTo>
                  <a:cubicBezTo>
                    <a:pt x="56896" y="13843508"/>
                    <a:pt x="0" y="13786613"/>
                    <a:pt x="0" y="13716381"/>
                  </a:cubicBezTo>
                  <a:lnTo>
                    <a:pt x="0" y="127127"/>
                  </a:lnTo>
                  <a:cubicBezTo>
                    <a:pt x="0" y="56896"/>
                    <a:pt x="56896" y="0"/>
                    <a:pt x="127127" y="0"/>
                  </a:cubicBezTo>
                  <a:moveTo>
                    <a:pt x="127127" y="254127"/>
                  </a:moveTo>
                  <a:lnTo>
                    <a:pt x="127127" y="127127"/>
                  </a:lnTo>
                  <a:lnTo>
                    <a:pt x="254127" y="127127"/>
                  </a:lnTo>
                  <a:lnTo>
                    <a:pt x="254127" y="13716381"/>
                  </a:lnTo>
                  <a:lnTo>
                    <a:pt x="127127" y="13716381"/>
                  </a:lnTo>
                  <a:lnTo>
                    <a:pt x="127127" y="13589254"/>
                  </a:lnTo>
                  <a:lnTo>
                    <a:pt x="24549481" y="13589254"/>
                  </a:lnTo>
                  <a:lnTo>
                    <a:pt x="24549481" y="13716381"/>
                  </a:lnTo>
                  <a:lnTo>
                    <a:pt x="24422354" y="13716381"/>
                  </a:lnTo>
                  <a:lnTo>
                    <a:pt x="24422354" y="127127"/>
                  </a:lnTo>
                  <a:lnTo>
                    <a:pt x="24549481" y="127127"/>
                  </a:lnTo>
                  <a:lnTo>
                    <a:pt x="24549481" y="254127"/>
                  </a:lnTo>
                  <a:lnTo>
                    <a:pt x="127127" y="254127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-95310" y="-95310"/>
            <a:ext cx="18478800" cy="10384740"/>
            <a:chOff x="0" y="0"/>
            <a:chExt cx="24638400" cy="1384632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4638508" cy="13846429"/>
            </a:xfrm>
            <a:custGeom>
              <a:avLst/>
              <a:gdLst/>
              <a:ahLst/>
              <a:cxnLst/>
              <a:rect l="l" t="t" r="r" b="b"/>
              <a:pathLst>
                <a:path w="24638508" h="13846429">
                  <a:moveTo>
                    <a:pt x="127127" y="0"/>
                  </a:moveTo>
                  <a:lnTo>
                    <a:pt x="24511381" y="0"/>
                  </a:lnTo>
                  <a:cubicBezTo>
                    <a:pt x="24581613" y="0"/>
                    <a:pt x="24638508" y="56896"/>
                    <a:pt x="24638508" y="127127"/>
                  </a:cubicBezTo>
                  <a:lnTo>
                    <a:pt x="24638508" y="13719302"/>
                  </a:lnTo>
                  <a:cubicBezTo>
                    <a:pt x="24638508" y="13789533"/>
                    <a:pt x="24581613" y="13846429"/>
                    <a:pt x="24511381" y="13846429"/>
                  </a:cubicBezTo>
                  <a:lnTo>
                    <a:pt x="127127" y="13846429"/>
                  </a:lnTo>
                  <a:cubicBezTo>
                    <a:pt x="56896" y="13846429"/>
                    <a:pt x="0" y="13789533"/>
                    <a:pt x="0" y="13719302"/>
                  </a:cubicBezTo>
                  <a:lnTo>
                    <a:pt x="0" y="127127"/>
                  </a:lnTo>
                  <a:cubicBezTo>
                    <a:pt x="0" y="56896"/>
                    <a:pt x="56896" y="0"/>
                    <a:pt x="127127" y="0"/>
                  </a:cubicBezTo>
                  <a:moveTo>
                    <a:pt x="127127" y="254127"/>
                  </a:moveTo>
                  <a:lnTo>
                    <a:pt x="127127" y="127127"/>
                  </a:lnTo>
                  <a:lnTo>
                    <a:pt x="254127" y="127127"/>
                  </a:lnTo>
                  <a:lnTo>
                    <a:pt x="254127" y="13719302"/>
                  </a:lnTo>
                  <a:lnTo>
                    <a:pt x="127127" y="13719302"/>
                  </a:lnTo>
                  <a:lnTo>
                    <a:pt x="127127" y="13592175"/>
                  </a:lnTo>
                  <a:lnTo>
                    <a:pt x="24511381" y="13592175"/>
                  </a:lnTo>
                  <a:lnTo>
                    <a:pt x="24511381" y="13719302"/>
                  </a:lnTo>
                  <a:lnTo>
                    <a:pt x="24384254" y="13719302"/>
                  </a:lnTo>
                  <a:lnTo>
                    <a:pt x="24384254" y="127127"/>
                  </a:lnTo>
                  <a:lnTo>
                    <a:pt x="24511381" y="127127"/>
                  </a:lnTo>
                  <a:lnTo>
                    <a:pt x="24511381" y="254127"/>
                  </a:lnTo>
                  <a:lnTo>
                    <a:pt x="127127" y="254127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3710340" y="3540780"/>
            <a:ext cx="2111940" cy="2114640"/>
            <a:chOff x="0" y="0"/>
            <a:chExt cx="2815920" cy="281952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815971" cy="2819527"/>
            </a:xfrm>
            <a:custGeom>
              <a:avLst/>
              <a:gdLst/>
              <a:ahLst/>
              <a:cxnLst/>
              <a:rect l="l" t="t" r="r" b="b"/>
              <a:pathLst>
                <a:path w="2815971" h="2819527">
                  <a:moveTo>
                    <a:pt x="9398" y="0"/>
                  </a:moveTo>
                  <a:lnTo>
                    <a:pt x="2806573" y="0"/>
                  </a:lnTo>
                  <a:cubicBezTo>
                    <a:pt x="2811780" y="0"/>
                    <a:pt x="2815971" y="4191"/>
                    <a:pt x="2815971" y="9398"/>
                  </a:cubicBezTo>
                  <a:lnTo>
                    <a:pt x="2815971" y="2810129"/>
                  </a:lnTo>
                  <a:cubicBezTo>
                    <a:pt x="2815971" y="2815336"/>
                    <a:pt x="2811780" y="2819527"/>
                    <a:pt x="2806573" y="2819527"/>
                  </a:cubicBezTo>
                  <a:lnTo>
                    <a:pt x="9398" y="2819527"/>
                  </a:lnTo>
                  <a:cubicBezTo>
                    <a:pt x="4191" y="2819527"/>
                    <a:pt x="0" y="2815336"/>
                    <a:pt x="0" y="2810129"/>
                  </a:cubicBezTo>
                  <a:lnTo>
                    <a:pt x="0" y="9398"/>
                  </a:lnTo>
                  <a:cubicBezTo>
                    <a:pt x="0" y="4191"/>
                    <a:pt x="4191" y="0"/>
                    <a:pt x="9398" y="0"/>
                  </a:cubicBezTo>
                  <a:moveTo>
                    <a:pt x="9398" y="18669"/>
                  </a:moveTo>
                  <a:lnTo>
                    <a:pt x="9398" y="9398"/>
                  </a:lnTo>
                  <a:lnTo>
                    <a:pt x="18796" y="9398"/>
                  </a:lnTo>
                  <a:lnTo>
                    <a:pt x="18796" y="2810129"/>
                  </a:lnTo>
                  <a:lnTo>
                    <a:pt x="9398" y="2810129"/>
                  </a:lnTo>
                  <a:lnTo>
                    <a:pt x="9398" y="2800731"/>
                  </a:lnTo>
                  <a:lnTo>
                    <a:pt x="2806573" y="2800731"/>
                  </a:lnTo>
                  <a:lnTo>
                    <a:pt x="2806573" y="2810129"/>
                  </a:lnTo>
                  <a:lnTo>
                    <a:pt x="2797175" y="2810129"/>
                  </a:lnTo>
                  <a:lnTo>
                    <a:pt x="2797175" y="9398"/>
                  </a:lnTo>
                  <a:lnTo>
                    <a:pt x="2806573" y="9398"/>
                  </a:lnTo>
                  <a:lnTo>
                    <a:pt x="2806573" y="18796"/>
                  </a:lnTo>
                  <a:lnTo>
                    <a:pt x="9398" y="18796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9" name="Freeform 9"/>
          <p:cNvSpPr/>
          <p:nvPr/>
        </p:nvSpPr>
        <p:spPr>
          <a:xfrm>
            <a:off x="9244260" y="795420"/>
            <a:ext cx="8064900" cy="8091360"/>
          </a:xfrm>
          <a:custGeom>
            <a:avLst/>
            <a:gdLst/>
            <a:ahLst/>
            <a:cxnLst/>
            <a:rect l="l" t="t" r="r" b="b"/>
            <a:pathLst>
              <a:path w="8064900" h="8091360">
                <a:moveTo>
                  <a:pt x="0" y="0"/>
                </a:moveTo>
                <a:lnTo>
                  <a:pt x="8064900" y="0"/>
                </a:lnTo>
                <a:lnTo>
                  <a:pt x="8064900" y="8091360"/>
                </a:lnTo>
                <a:lnTo>
                  <a:pt x="0" y="80913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6" b="-6"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3264840" y="2645460"/>
            <a:ext cx="3533760" cy="3638520"/>
            <a:chOff x="0" y="0"/>
            <a:chExt cx="4711680" cy="485136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711700" cy="4851400"/>
            </a:xfrm>
            <a:custGeom>
              <a:avLst/>
              <a:gdLst/>
              <a:ahLst/>
              <a:cxnLst/>
              <a:rect l="l" t="t" r="r" b="b"/>
              <a:pathLst>
                <a:path w="4711700" h="4851400">
                  <a:moveTo>
                    <a:pt x="0" y="0"/>
                  </a:moveTo>
                  <a:lnTo>
                    <a:pt x="4711700" y="0"/>
                  </a:lnTo>
                  <a:lnTo>
                    <a:pt x="4711700" y="4851400"/>
                  </a:lnTo>
                  <a:lnTo>
                    <a:pt x="0" y="4851400"/>
                  </a:lnTo>
                  <a:close/>
                </a:path>
              </a:pathLst>
            </a:custGeom>
            <a:solidFill>
              <a:srgbClr val="003778"/>
            </a:solidFill>
          </p:spPr>
        </p:sp>
      </p:grpSp>
      <p:sp>
        <p:nvSpPr>
          <p:cNvPr id="12" name="Freeform 12"/>
          <p:cNvSpPr/>
          <p:nvPr/>
        </p:nvSpPr>
        <p:spPr>
          <a:xfrm>
            <a:off x="16263180" y="9770760"/>
            <a:ext cx="1378620" cy="144720"/>
          </a:xfrm>
          <a:custGeom>
            <a:avLst/>
            <a:gdLst/>
            <a:ahLst/>
            <a:cxnLst/>
            <a:rect l="l" t="t" r="r" b="b"/>
            <a:pathLst>
              <a:path w="1378620" h="144720">
                <a:moveTo>
                  <a:pt x="0" y="0"/>
                </a:moveTo>
                <a:lnTo>
                  <a:pt x="1378620" y="0"/>
                </a:lnTo>
                <a:lnTo>
                  <a:pt x="1378620" y="144720"/>
                </a:lnTo>
                <a:lnTo>
                  <a:pt x="0" y="14472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37980" b="-37980"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6097015" y="3636051"/>
            <a:ext cx="2217916" cy="2154011"/>
            <a:chOff x="0" y="0"/>
            <a:chExt cx="2723760" cy="2645280"/>
          </a:xfrm>
        </p:grpSpPr>
        <p:sp>
          <p:nvSpPr>
            <p:cNvPr id="14" name="Freeform 14"/>
            <p:cNvSpPr/>
            <p:nvPr/>
          </p:nvSpPr>
          <p:spPr>
            <a:xfrm>
              <a:off x="12573" y="12573"/>
              <a:ext cx="2698623" cy="2620137"/>
            </a:xfrm>
            <a:custGeom>
              <a:avLst/>
              <a:gdLst/>
              <a:ahLst/>
              <a:cxnLst/>
              <a:rect l="l" t="t" r="r" b="b"/>
              <a:pathLst>
                <a:path w="2698623" h="2620137">
                  <a:moveTo>
                    <a:pt x="0" y="0"/>
                  </a:moveTo>
                  <a:lnTo>
                    <a:pt x="2698623" y="0"/>
                  </a:lnTo>
                  <a:lnTo>
                    <a:pt x="2698623" y="2620137"/>
                  </a:lnTo>
                  <a:lnTo>
                    <a:pt x="0" y="2620137"/>
                  </a:lnTo>
                  <a:close/>
                </a:path>
              </a:pathLst>
            </a:custGeom>
            <a:solidFill>
              <a:srgbClr val="003778"/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0" y="0"/>
              <a:ext cx="2723769" cy="2645283"/>
            </a:xfrm>
            <a:custGeom>
              <a:avLst/>
              <a:gdLst/>
              <a:ahLst/>
              <a:cxnLst/>
              <a:rect l="l" t="t" r="r" b="b"/>
              <a:pathLst>
                <a:path w="2723769" h="2645283">
                  <a:moveTo>
                    <a:pt x="12573" y="0"/>
                  </a:moveTo>
                  <a:lnTo>
                    <a:pt x="2711196" y="0"/>
                  </a:lnTo>
                  <a:cubicBezTo>
                    <a:pt x="2718181" y="0"/>
                    <a:pt x="2723769" y="5588"/>
                    <a:pt x="2723769" y="12573"/>
                  </a:cubicBezTo>
                  <a:lnTo>
                    <a:pt x="2723769" y="2632710"/>
                  </a:lnTo>
                  <a:cubicBezTo>
                    <a:pt x="2723769" y="2639695"/>
                    <a:pt x="2718181" y="2645283"/>
                    <a:pt x="2711196" y="2645283"/>
                  </a:cubicBezTo>
                  <a:lnTo>
                    <a:pt x="12573" y="2645283"/>
                  </a:lnTo>
                  <a:cubicBezTo>
                    <a:pt x="5588" y="2645283"/>
                    <a:pt x="0" y="2639695"/>
                    <a:pt x="0" y="2632710"/>
                  </a:cubicBezTo>
                  <a:lnTo>
                    <a:pt x="0" y="12573"/>
                  </a:lnTo>
                  <a:cubicBezTo>
                    <a:pt x="0" y="5588"/>
                    <a:pt x="5588" y="0"/>
                    <a:pt x="12573" y="0"/>
                  </a:cubicBezTo>
                  <a:moveTo>
                    <a:pt x="12573" y="25146"/>
                  </a:moveTo>
                  <a:lnTo>
                    <a:pt x="12573" y="12573"/>
                  </a:lnTo>
                  <a:lnTo>
                    <a:pt x="25146" y="12573"/>
                  </a:lnTo>
                  <a:lnTo>
                    <a:pt x="25146" y="2632710"/>
                  </a:lnTo>
                  <a:lnTo>
                    <a:pt x="12573" y="2632710"/>
                  </a:lnTo>
                  <a:lnTo>
                    <a:pt x="12573" y="2620137"/>
                  </a:lnTo>
                  <a:lnTo>
                    <a:pt x="2711196" y="2620137"/>
                  </a:lnTo>
                  <a:lnTo>
                    <a:pt x="2711196" y="2632710"/>
                  </a:lnTo>
                  <a:lnTo>
                    <a:pt x="2698623" y="2632710"/>
                  </a:lnTo>
                  <a:lnTo>
                    <a:pt x="2698623" y="12573"/>
                  </a:lnTo>
                  <a:lnTo>
                    <a:pt x="2711196" y="12573"/>
                  </a:lnTo>
                  <a:lnTo>
                    <a:pt x="2711196" y="25146"/>
                  </a:lnTo>
                  <a:lnTo>
                    <a:pt x="12573" y="25146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6" name="TextBox 16"/>
          <p:cNvSpPr txBox="1"/>
          <p:nvPr/>
        </p:nvSpPr>
        <p:spPr>
          <a:xfrm>
            <a:off x="8686406" y="4027743"/>
            <a:ext cx="6385496" cy="11749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461"/>
              </a:lnSpc>
            </a:pPr>
            <a:r>
              <a:rPr lang="zh-CN" altLang="en-US" sz="7884" spc="-1">
                <a:solidFill>
                  <a:srgbClr val="F2F2F2"/>
                </a:solidFill>
                <a:ea typeface="Arial"/>
              </a:rPr>
              <a:t>运行测试</a:t>
            </a:r>
            <a:endParaRPr lang="en-US" sz="7884" spc="-1" dirty="0">
              <a:solidFill>
                <a:srgbClr val="F2F2F2"/>
              </a:solidFill>
              <a:ea typeface="Arial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6267818" y="4050265"/>
            <a:ext cx="1937476" cy="12466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774"/>
              </a:lnSpc>
            </a:pPr>
            <a:r>
              <a:rPr lang="en-US" sz="8978" spc="-44" dirty="0">
                <a:solidFill>
                  <a:srgbClr val="F2F2F2"/>
                </a:solidFill>
                <a:latin typeface="Evolventa Bold"/>
              </a:rPr>
              <a:t>05</a:t>
            </a:r>
          </a:p>
        </p:txBody>
      </p:sp>
      <p:sp>
        <p:nvSpPr>
          <p:cNvPr id="18" name="Freeform 18"/>
          <p:cNvSpPr/>
          <p:nvPr/>
        </p:nvSpPr>
        <p:spPr>
          <a:xfrm>
            <a:off x="2818216" y="3540780"/>
            <a:ext cx="2272441" cy="2274786"/>
          </a:xfrm>
          <a:custGeom>
            <a:avLst/>
            <a:gdLst/>
            <a:ahLst/>
            <a:cxnLst/>
            <a:rect l="l" t="t" r="r" b="b"/>
            <a:pathLst>
              <a:path w="2272441" h="2274786">
                <a:moveTo>
                  <a:pt x="0" y="0"/>
                </a:moveTo>
                <a:lnTo>
                  <a:pt x="2272441" y="0"/>
                </a:lnTo>
                <a:lnTo>
                  <a:pt x="2272441" y="2274786"/>
                </a:lnTo>
                <a:lnTo>
                  <a:pt x="0" y="227478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51" r="-51"/>
            </a:stretch>
          </a:blipFill>
        </p:spPr>
      </p:sp>
      <p:grpSp>
        <p:nvGrpSpPr>
          <p:cNvPr id="19" name="Group 19"/>
          <p:cNvGrpSpPr/>
          <p:nvPr/>
        </p:nvGrpSpPr>
        <p:grpSpPr>
          <a:xfrm>
            <a:off x="5465586" y="3625498"/>
            <a:ext cx="41626" cy="2175117"/>
            <a:chOff x="0" y="0"/>
            <a:chExt cx="51120" cy="2671200"/>
          </a:xfrm>
        </p:grpSpPr>
        <p:sp>
          <p:nvSpPr>
            <p:cNvPr id="20" name="Freeform 20"/>
            <p:cNvSpPr/>
            <p:nvPr/>
          </p:nvSpPr>
          <p:spPr>
            <a:xfrm>
              <a:off x="0" y="25527"/>
              <a:ext cx="51181" cy="2620137"/>
            </a:xfrm>
            <a:custGeom>
              <a:avLst/>
              <a:gdLst/>
              <a:ahLst/>
              <a:cxnLst/>
              <a:rect l="l" t="t" r="r" b="b"/>
              <a:pathLst>
                <a:path w="51181" h="2620137">
                  <a:moveTo>
                    <a:pt x="51181" y="0"/>
                  </a:moveTo>
                  <a:lnTo>
                    <a:pt x="51181" y="2620137"/>
                  </a:lnTo>
                  <a:lnTo>
                    <a:pt x="0" y="26201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21" name="Freeform 21"/>
          <p:cNvSpPr/>
          <p:nvPr/>
        </p:nvSpPr>
        <p:spPr>
          <a:xfrm>
            <a:off x="15966180" y="1162080"/>
            <a:ext cx="2043360" cy="856980"/>
          </a:xfrm>
          <a:custGeom>
            <a:avLst/>
            <a:gdLst/>
            <a:ahLst/>
            <a:cxnLst/>
            <a:rect l="l" t="t" r="r" b="b"/>
            <a:pathLst>
              <a:path w="2043360" h="856980">
                <a:moveTo>
                  <a:pt x="0" y="0"/>
                </a:moveTo>
                <a:lnTo>
                  <a:pt x="2043360" y="0"/>
                </a:lnTo>
                <a:lnTo>
                  <a:pt x="2043360" y="856980"/>
                </a:lnTo>
                <a:lnTo>
                  <a:pt x="0" y="85698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21" b="-21"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14912886" y="7020"/>
            <a:ext cx="3375114" cy="1171800"/>
          </a:xfrm>
          <a:custGeom>
            <a:avLst/>
            <a:gdLst/>
            <a:ahLst/>
            <a:cxnLst/>
            <a:rect l="l" t="t" r="r" b="b"/>
            <a:pathLst>
              <a:path w="3375114" h="1171800">
                <a:moveTo>
                  <a:pt x="0" y="0"/>
                </a:moveTo>
                <a:lnTo>
                  <a:pt x="3375114" y="0"/>
                </a:lnTo>
                <a:lnTo>
                  <a:pt x="3375114" y="1171800"/>
                </a:lnTo>
                <a:lnTo>
                  <a:pt x="0" y="11718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345104293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51360" y="1028700"/>
            <a:ext cx="8065440" cy="8091360"/>
          </a:xfrm>
          <a:custGeom>
            <a:avLst/>
            <a:gdLst/>
            <a:ahLst/>
            <a:cxnLst/>
            <a:rect l="l" t="t" r="r" b="b"/>
            <a:pathLst>
              <a:path w="8065440" h="8091360">
                <a:moveTo>
                  <a:pt x="0" y="0"/>
                </a:moveTo>
                <a:lnTo>
                  <a:pt x="8065440" y="0"/>
                </a:lnTo>
                <a:lnTo>
                  <a:pt x="8065440" y="8091360"/>
                </a:lnTo>
                <a:lnTo>
                  <a:pt x="0" y="80913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" b="-9"/>
            </a:stretch>
          </a:blipFill>
        </p:spPr>
        <p:txBody>
          <a:bodyPr/>
          <a:lstStyle/>
          <a:p>
            <a:endParaRPr lang="zh-CN" altLang="en-US" dirty="0"/>
          </a:p>
        </p:txBody>
      </p:sp>
      <p:sp>
        <p:nvSpPr>
          <p:cNvPr id="3" name="Freeform 3"/>
          <p:cNvSpPr/>
          <p:nvPr/>
        </p:nvSpPr>
        <p:spPr>
          <a:xfrm>
            <a:off x="0" y="0"/>
            <a:ext cx="12125160" cy="1069200"/>
          </a:xfrm>
          <a:custGeom>
            <a:avLst/>
            <a:gdLst/>
            <a:ahLst/>
            <a:cxnLst/>
            <a:rect l="l" t="t" r="r" b="b"/>
            <a:pathLst>
              <a:path w="12125160" h="1069200">
                <a:moveTo>
                  <a:pt x="0" y="0"/>
                </a:moveTo>
                <a:lnTo>
                  <a:pt x="12125160" y="0"/>
                </a:lnTo>
                <a:lnTo>
                  <a:pt x="12125160" y="1069200"/>
                </a:lnTo>
                <a:lnTo>
                  <a:pt x="0" y="10692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1" b="-31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5849600" y="318384"/>
            <a:ext cx="2181060" cy="526500"/>
          </a:xfrm>
          <a:custGeom>
            <a:avLst/>
            <a:gdLst/>
            <a:ahLst/>
            <a:cxnLst/>
            <a:rect l="l" t="t" r="r" b="b"/>
            <a:pathLst>
              <a:path w="2181060" h="526500">
                <a:moveTo>
                  <a:pt x="0" y="0"/>
                </a:moveTo>
                <a:lnTo>
                  <a:pt x="2181060" y="0"/>
                </a:lnTo>
                <a:lnTo>
                  <a:pt x="2181060" y="526500"/>
                </a:lnTo>
                <a:lnTo>
                  <a:pt x="0" y="5265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265" b="-265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963940" y="211680"/>
            <a:ext cx="675000" cy="671760"/>
          </a:xfrm>
          <a:custGeom>
            <a:avLst/>
            <a:gdLst/>
            <a:ahLst/>
            <a:cxnLst/>
            <a:rect l="l" t="t" r="r" b="b"/>
            <a:pathLst>
              <a:path w="675000" h="671760">
                <a:moveTo>
                  <a:pt x="0" y="0"/>
                </a:moveTo>
                <a:lnTo>
                  <a:pt x="675000" y="0"/>
                </a:lnTo>
                <a:lnTo>
                  <a:pt x="675000" y="671760"/>
                </a:lnTo>
                <a:lnTo>
                  <a:pt x="0" y="67176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241" b="-241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0" y="9513180"/>
            <a:ext cx="18288180" cy="773820"/>
          </a:xfrm>
          <a:custGeom>
            <a:avLst/>
            <a:gdLst/>
            <a:ahLst/>
            <a:cxnLst/>
            <a:rect l="l" t="t" r="r" b="b"/>
            <a:pathLst>
              <a:path w="18288180" h="773820">
                <a:moveTo>
                  <a:pt x="0" y="0"/>
                </a:moveTo>
                <a:lnTo>
                  <a:pt x="18288180" y="0"/>
                </a:lnTo>
                <a:lnTo>
                  <a:pt x="18288180" y="773820"/>
                </a:lnTo>
                <a:lnTo>
                  <a:pt x="0" y="77382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1040825" r="-14931" b="-387058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6349580" y="9810720"/>
            <a:ext cx="1545480" cy="283500"/>
          </a:xfrm>
          <a:custGeom>
            <a:avLst/>
            <a:gdLst/>
            <a:ahLst/>
            <a:cxnLst/>
            <a:rect l="l" t="t" r="r" b="b"/>
            <a:pathLst>
              <a:path w="1545480" h="283500">
                <a:moveTo>
                  <a:pt x="0" y="0"/>
                </a:moveTo>
                <a:lnTo>
                  <a:pt x="1545480" y="0"/>
                </a:lnTo>
                <a:lnTo>
                  <a:pt x="1545480" y="283500"/>
                </a:lnTo>
                <a:lnTo>
                  <a:pt x="0" y="2835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" r="-1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83160" y="9437040"/>
            <a:ext cx="18390240" cy="154440"/>
          </a:xfrm>
          <a:custGeom>
            <a:avLst/>
            <a:gdLst/>
            <a:ahLst/>
            <a:cxnLst/>
            <a:rect l="l" t="t" r="r" b="b"/>
            <a:pathLst>
              <a:path w="18390240" h="154440">
                <a:moveTo>
                  <a:pt x="0" y="0"/>
                </a:moveTo>
                <a:lnTo>
                  <a:pt x="18390240" y="0"/>
                </a:lnTo>
                <a:lnTo>
                  <a:pt x="18390240" y="154440"/>
                </a:lnTo>
                <a:lnTo>
                  <a:pt x="0" y="15444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330" b="-330"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-73980" y="978480"/>
            <a:ext cx="18390780" cy="154980"/>
          </a:xfrm>
          <a:custGeom>
            <a:avLst/>
            <a:gdLst/>
            <a:ahLst/>
            <a:cxnLst/>
            <a:rect l="l" t="t" r="r" b="b"/>
            <a:pathLst>
              <a:path w="18390780" h="154980">
                <a:moveTo>
                  <a:pt x="0" y="0"/>
                </a:moveTo>
                <a:lnTo>
                  <a:pt x="18390780" y="0"/>
                </a:lnTo>
                <a:lnTo>
                  <a:pt x="18390780" y="154980"/>
                </a:lnTo>
                <a:lnTo>
                  <a:pt x="0" y="15498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156" b="-156"/>
            </a:stretch>
          </a:blipFill>
        </p:spPr>
      </p:sp>
      <p:sp>
        <p:nvSpPr>
          <p:cNvPr id="29" name="TextBox 29"/>
          <p:cNvSpPr txBox="1"/>
          <p:nvPr/>
        </p:nvSpPr>
        <p:spPr>
          <a:xfrm>
            <a:off x="709068" y="185377"/>
            <a:ext cx="3270762" cy="6412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zh-CN" altLang="en-US" sz="4200" spc="-1" dirty="0">
                <a:solidFill>
                  <a:srgbClr val="F6D9A7"/>
                </a:solidFill>
                <a:ea typeface="Arial Bold"/>
              </a:rPr>
              <a:t>模块架构</a:t>
            </a:r>
            <a:endParaRPr lang="en-US" sz="4200" spc="-1" dirty="0">
              <a:solidFill>
                <a:srgbClr val="F6D9A7"/>
              </a:solidFill>
              <a:ea typeface="Arial Bold"/>
            </a:endParaRPr>
          </a:p>
        </p:txBody>
      </p:sp>
      <p:sp>
        <p:nvSpPr>
          <p:cNvPr id="19" name="TextBox 30">
            <a:extLst>
              <a:ext uri="{FF2B5EF4-FFF2-40B4-BE49-F238E27FC236}">
                <a16:creationId xmlns:a16="http://schemas.microsoft.com/office/drawing/2014/main" id="{60C96EF5-21E8-1992-4F56-152420470DF9}"/>
              </a:ext>
            </a:extLst>
          </p:cNvPr>
          <p:cNvSpPr txBox="1"/>
          <p:nvPr/>
        </p:nvSpPr>
        <p:spPr>
          <a:xfrm>
            <a:off x="489828" y="1495867"/>
            <a:ext cx="11635332" cy="8948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34984" lvl="1" algn="l">
              <a:lnSpc>
                <a:spcPct val="150000"/>
              </a:lnSpc>
            </a:pPr>
            <a:r>
              <a:rPr lang="zh-CN" altLang="en-US" sz="4400" b="1" dirty="0">
                <a:solidFill>
                  <a:srgbClr val="09234F"/>
                </a:solidFill>
                <a:latin typeface="Arimo"/>
                <a:ea typeface="Arimo"/>
              </a:rPr>
              <a:t>内核核心主程序</a:t>
            </a:r>
            <a:r>
              <a:rPr lang="en-US" altLang="zh-CN" sz="4400" b="1" dirty="0" err="1">
                <a:solidFill>
                  <a:srgbClr val="09234F"/>
                </a:solidFill>
                <a:latin typeface="Arimo"/>
                <a:ea typeface="Arimo"/>
              </a:rPr>
              <a:t>bootpack.c</a:t>
            </a:r>
            <a:r>
              <a:rPr lang="zh-CN" altLang="en-US" sz="4400" b="1" dirty="0">
                <a:solidFill>
                  <a:srgbClr val="09234F"/>
                </a:solidFill>
                <a:latin typeface="Arimo"/>
                <a:ea typeface="Arimo"/>
              </a:rPr>
              <a:t>工作流程</a:t>
            </a:r>
            <a:endParaRPr lang="en-US" sz="4400" b="1" dirty="0">
              <a:solidFill>
                <a:srgbClr val="09234F"/>
              </a:solidFill>
              <a:latin typeface="Arimo"/>
              <a:ea typeface="Arimo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D12886B5-20B0-CBE7-3B6B-E62D6B5B692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366406" y="104383"/>
            <a:ext cx="7520532" cy="10078233"/>
          </a:xfrm>
          <a:prstGeom prst="rect">
            <a:avLst/>
          </a:prstGeom>
        </p:spPr>
      </p:pic>
      <p:sp>
        <p:nvSpPr>
          <p:cNvPr id="12" name="TextBox 30">
            <a:extLst>
              <a:ext uri="{FF2B5EF4-FFF2-40B4-BE49-F238E27FC236}">
                <a16:creationId xmlns:a16="http://schemas.microsoft.com/office/drawing/2014/main" id="{F6918CFE-FDAE-25B9-5B83-DDA00423AEC4}"/>
              </a:ext>
            </a:extLst>
          </p:cNvPr>
          <p:cNvSpPr txBox="1"/>
          <p:nvPr/>
        </p:nvSpPr>
        <p:spPr>
          <a:xfrm>
            <a:off x="1103394" y="2935503"/>
            <a:ext cx="8534400" cy="59104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977934" lvl="1" indent="-742950" algn="l">
              <a:lnSpc>
                <a:spcPct val="150000"/>
              </a:lnSpc>
              <a:buAutoNum type="arabicPeriod"/>
            </a:pPr>
            <a:r>
              <a:rPr lang="zh-CN" altLang="en-US" sz="2800" b="1" dirty="0">
                <a:solidFill>
                  <a:srgbClr val="09234F"/>
                </a:solidFill>
                <a:latin typeface="Arimo"/>
                <a:ea typeface="Arimo"/>
              </a:rPr>
              <a:t>读取</a:t>
            </a:r>
            <a:r>
              <a:rPr lang="en-US" altLang="zh-CN" sz="2800" b="1" dirty="0">
                <a:solidFill>
                  <a:srgbClr val="09234F"/>
                </a:solidFill>
                <a:latin typeface="Arimo"/>
                <a:ea typeface="Arimo"/>
              </a:rPr>
              <a:t>BOOTINFO</a:t>
            </a:r>
            <a:r>
              <a:rPr lang="zh-CN" altLang="en-US" sz="2800" b="1" dirty="0">
                <a:solidFill>
                  <a:srgbClr val="09234F"/>
                </a:solidFill>
                <a:latin typeface="Arimo"/>
                <a:ea typeface="Arimo"/>
              </a:rPr>
              <a:t>（记录硬件信息的结构体）。</a:t>
            </a:r>
            <a:endParaRPr lang="en-US" altLang="zh-CN" sz="2800" b="1" dirty="0">
              <a:solidFill>
                <a:srgbClr val="09234F"/>
              </a:solidFill>
              <a:latin typeface="Arimo"/>
              <a:ea typeface="Arimo"/>
            </a:endParaRPr>
          </a:p>
          <a:p>
            <a:pPr marL="977934" lvl="1" indent="-742950" algn="l">
              <a:lnSpc>
                <a:spcPct val="150000"/>
              </a:lnSpc>
              <a:buAutoNum type="arabicPeriod"/>
            </a:pPr>
            <a:r>
              <a:rPr lang="zh-CN" altLang="en-US" sz="2800" b="1" dirty="0">
                <a:solidFill>
                  <a:srgbClr val="09234F"/>
                </a:solidFill>
                <a:latin typeface="Arimo"/>
                <a:ea typeface="Arimo"/>
              </a:rPr>
              <a:t>初始化消息缓冲区、内存分区、命令接口进程。</a:t>
            </a:r>
            <a:endParaRPr lang="en-US" altLang="zh-CN" sz="2800" b="1" dirty="0">
              <a:solidFill>
                <a:srgbClr val="09234F"/>
              </a:solidFill>
              <a:latin typeface="Arimo"/>
              <a:ea typeface="Arimo"/>
            </a:endParaRPr>
          </a:p>
          <a:p>
            <a:pPr marL="977934" lvl="1" indent="-742950" algn="l">
              <a:lnSpc>
                <a:spcPct val="150000"/>
              </a:lnSpc>
              <a:buAutoNum type="arabicPeriod"/>
            </a:pPr>
            <a:r>
              <a:rPr lang="zh-CN" altLang="en-US" sz="2800" b="1" dirty="0">
                <a:solidFill>
                  <a:srgbClr val="09234F"/>
                </a:solidFill>
                <a:latin typeface="Arimo"/>
                <a:ea typeface="Arimo"/>
              </a:rPr>
              <a:t>初始化计时器、</a:t>
            </a:r>
            <a:r>
              <a:rPr lang="en-US" altLang="zh-CN" sz="2800" b="1" dirty="0">
                <a:solidFill>
                  <a:srgbClr val="09234F"/>
                </a:solidFill>
                <a:latin typeface="Arimo"/>
                <a:ea typeface="Arimo"/>
              </a:rPr>
              <a:t>GDT</a:t>
            </a:r>
            <a:r>
              <a:rPr lang="zh-CN" altLang="en-US" sz="2800" b="1" dirty="0">
                <a:solidFill>
                  <a:srgbClr val="09234F"/>
                </a:solidFill>
                <a:latin typeface="Arimo"/>
                <a:ea typeface="Arimo"/>
              </a:rPr>
              <a:t>、</a:t>
            </a:r>
            <a:r>
              <a:rPr lang="en-US" altLang="zh-CN" sz="2800" b="1" dirty="0">
                <a:solidFill>
                  <a:srgbClr val="09234F"/>
                </a:solidFill>
                <a:latin typeface="Arimo"/>
                <a:ea typeface="Arimo"/>
              </a:rPr>
              <a:t>IDT</a:t>
            </a:r>
            <a:r>
              <a:rPr lang="zh-CN" altLang="en-US" sz="2800" b="1" dirty="0">
                <a:solidFill>
                  <a:srgbClr val="09234F"/>
                </a:solidFill>
                <a:latin typeface="Arimo"/>
                <a:ea typeface="Arimo"/>
              </a:rPr>
              <a:t>、键盘、</a:t>
            </a:r>
            <a:r>
              <a:rPr lang="en-US" altLang="zh-CN" sz="2800" b="1" dirty="0">
                <a:solidFill>
                  <a:srgbClr val="09234F"/>
                </a:solidFill>
                <a:latin typeface="Arimo"/>
                <a:ea typeface="Arimo"/>
              </a:rPr>
              <a:t>PIC</a:t>
            </a:r>
            <a:r>
              <a:rPr lang="zh-CN" altLang="en-US" sz="2800" b="1" dirty="0">
                <a:solidFill>
                  <a:srgbClr val="09234F"/>
                </a:solidFill>
                <a:latin typeface="Arimo"/>
                <a:ea typeface="Arimo"/>
              </a:rPr>
              <a:t>。</a:t>
            </a:r>
            <a:endParaRPr lang="en-US" altLang="zh-CN" sz="2800" b="1" dirty="0">
              <a:solidFill>
                <a:srgbClr val="09234F"/>
              </a:solidFill>
              <a:latin typeface="Arimo"/>
              <a:ea typeface="Arimo"/>
            </a:endParaRPr>
          </a:p>
          <a:p>
            <a:pPr marL="977934" lvl="1" indent="-742950" algn="l">
              <a:lnSpc>
                <a:spcPct val="150000"/>
              </a:lnSpc>
              <a:buAutoNum type="arabicPeriod"/>
            </a:pPr>
            <a:r>
              <a:rPr lang="zh-CN" altLang="en-US" sz="2800" b="1" dirty="0">
                <a:solidFill>
                  <a:srgbClr val="09234F"/>
                </a:solidFill>
                <a:latin typeface="Arimo"/>
                <a:ea typeface="Arimo"/>
              </a:rPr>
              <a:t>开中断。</a:t>
            </a:r>
            <a:endParaRPr lang="en-US" altLang="zh-CN" sz="2800" b="1" dirty="0">
              <a:solidFill>
                <a:srgbClr val="09234F"/>
              </a:solidFill>
              <a:latin typeface="Arimo"/>
              <a:ea typeface="Arimo"/>
            </a:endParaRPr>
          </a:p>
          <a:p>
            <a:pPr marL="977934" lvl="1" indent="-742950" algn="l">
              <a:lnSpc>
                <a:spcPct val="150000"/>
              </a:lnSpc>
              <a:buAutoNum type="arabicPeriod"/>
            </a:pPr>
            <a:r>
              <a:rPr lang="zh-CN" altLang="en-US" sz="2800" b="1" dirty="0">
                <a:solidFill>
                  <a:srgbClr val="09234F"/>
                </a:solidFill>
                <a:latin typeface="Arimo"/>
                <a:ea typeface="Arimo"/>
              </a:rPr>
              <a:t>对内存进行读写测试。</a:t>
            </a:r>
            <a:endParaRPr lang="en-US" altLang="zh-CN" sz="2800" b="1" dirty="0">
              <a:solidFill>
                <a:srgbClr val="09234F"/>
              </a:solidFill>
              <a:latin typeface="Arimo"/>
              <a:ea typeface="Arimo"/>
            </a:endParaRPr>
          </a:p>
          <a:p>
            <a:pPr marL="977934" lvl="1" indent="-742950" algn="l">
              <a:lnSpc>
                <a:spcPct val="150000"/>
              </a:lnSpc>
              <a:buAutoNum type="arabicPeriod"/>
            </a:pPr>
            <a:r>
              <a:rPr lang="zh-CN" altLang="en-US" sz="2800" b="1" dirty="0">
                <a:solidFill>
                  <a:srgbClr val="09234F"/>
                </a:solidFill>
                <a:latin typeface="Arimo"/>
                <a:ea typeface="Arimo"/>
              </a:rPr>
              <a:t>初始化屏幕、绘制窗口。</a:t>
            </a:r>
            <a:endParaRPr lang="en-US" altLang="zh-CN" sz="2800" b="1" dirty="0">
              <a:solidFill>
                <a:srgbClr val="09234F"/>
              </a:solidFill>
              <a:latin typeface="Arimo"/>
              <a:ea typeface="Arimo"/>
            </a:endParaRPr>
          </a:p>
          <a:p>
            <a:pPr marL="977934" lvl="1" indent="-742950" algn="l">
              <a:lnSpc>
                <a:spcPct val="150000"/>
              </a:lnSpc>
              <a:buAutoNum type="arabicPeriod"/>
            </a:pPr>
            <a:r>
              <a:rPr lang="en-US" altLang="zh-CN" sz="2800" b="1" dirty="0">
                <a:solidFill>
                  <a:srgbClr val="09234F"/>
                </a:solidFill>
                <a:latin typeface="Arimo"/>
                <a:ea typeface="Arimo"/>
              </a:rPr>
              <a:t>for</a:t>
            </a:r>
            <a:r>
              <a:rPr lang="zh-CN" altLang="en-US" sz="2800" b="1" dirty="0">
                <a:solidFill>
                  <a:srgbClr val="09234F"/>
                </a:solidFill>
                <a:latin typeface="Arimo"/>
                <a:ea typeface="Arimo"/>
              </a:rPr>
              <a:t>循环待机处理用户命令。</a:t>
            </a:r>
            <a:endParaRPr lang="en-US" altLang="zh-CN" sz="2800" b="1" dirty="0">
              <a:solidFill>
                <a:srgbClr val="09234F"/>
              </a:solidFill>
              <a:latin typeface="Arimo"/>
              <a:ea typeface="Arimo"/>
            </a:endParaRPr>
          </a:p>
          <a:p>
            <a:pPr marL="977934" lvl="1" indent="-742950" algn="l">
              <a:lnSpc>
                <a:spcPct val="150000"/>
              </a:lnSpc>
              <a:buAutoNum type="arabicPeriod"/>
            </a:pPr>
            <a:endParaRPr lang="en-US" altLang="zh-CN" sz="3200" b="1" dirty="0">
              <a:solidFill>
                <a:srgbClr val="09234F"/>
              </a:solidFill>
              <a:latin typeface="Arimo"/>
              <a:ea typeface="Arimo"/>
            </a:endParaRPr>
          </a:p>
          <a:p>
            <a:pPr marL="977934" lvl="1" indent="-742950" algn="l">
              <a:lnSpc>
                <a:spcPct val="150000"/>
              </a:lnSpc>
              <a:buAutoNum type="arabicPeriod"/>
            </a:pPr>
            <a:endParaRPr lang="en-US" sz="3200" b="1" dirty="0">
              <a:solidFill>
                <a:srgbClr val="09234F"/>
              </a:solidFill>
              <a:latin typeface="Arimo"/>
              <a:ea typeface="Arimo"/>
            </a:endParaRPr>
          </a:p>
        </p:txBody>
      </p:sp>
    </p:spTree>
    <p:extLst>
      <p:ext uri="{BB962C8B-B14F-4D97-AF65-F5344CB8AC3E}">
        <p14:creationId xmlns:p14="http://schemas.microsoft.com/office/powerpoint/2010/main" val="2518508290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77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22720" y="9409463"/>
            <a:ext cx="18609220" cy="877537"/>
          </a:xfrm>
          <a:custGeom>
            <a:avLst/>
            <a:gdLst/>
            <a:ahLst/>
            <a:cxnLst/>
            <a:rect l="l" t="t" r="r" b="b"/>
            <a:pathLst>
              <a:path w="18609220" h="877537">
                <a:moveTo>
                  <a:pt x="0" y="0"/>
                </a:moveTo>
                <a:lnTo>
                  <a:pt x="18609220" y="0"/>
                </a:lnTo>
                <a:lnTo>
                  <a:pt x="18609220" y="877537"/>
                </a:lnTo>
                <a:lnTo>
                  <a:pt x="0" y="87753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908194" y="1097820"/>
            <a:ext cx="8065440" cy="8091360"/>
          </a:xfrm>
          <a:custGeom>
            <a:avLst/>
            <a:gdLst/>
            <a:ahLst/>
            <a:cxnLst/>
            <a:rect l="l" t="t" r="r" b="b"/>
            <a:pathLst>
              <a:path w="8065440" h="8091360">
                <a:moveTo>
                  <a:pt x="0" y="0"/>
                </a:moveTo>
                <a:lnTo>
                  <a:pt x="8065440" y="0"/>
                </a:lnTo>
                <a:lnTo>
                  <a:pt x="8065440" y="8091360"/>
                </a:lnTo>
                <a:lnTo>
                  <a:pt x="0" y="80913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9" b="-9"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-219420" y="-95580"/>
            <a:ext cx="18507420" cy="10382580"/>
            <a:chOff x="0" y="0"/>
            <a:chExt cx="24676560" cy="1384344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676608" cy="13843508"/>
            </a:xfrm>
            <a:custGeom>
              <a:avLst/>
              <a:gdLst/>
              <a:ahLst/>
              <a:cxnLst/>
              <a:rect l="l" t="t" r="r" b="b"/>
              <a:pathLst>
                <a:path w="24676608" h="13843508">
                  <a:moveTo>
                    <a:pt x="127127" y="0"/>
                  </a:moveTo>
                  <a:lnTo>
                    <a:pt x="24549481" y="0"/>
                  </a:lnTo>
                  <a:cubicBezTo>
                    <a:pt x="24619713" y="0"/>
                    <a:pt x="24676608" y="56896"/>
                    <a:pt x="24676608" y="127127"/>
                  </a:cubicBezTo>
                  <a:lnTo>
                    <a:pt x="24676608" y="13716381"/>
                  </a:lnTo>
                  <a:cubicBezTo>
                    <a:pt x="24676608" y="13786613"/>
                    <a:pt x="24619713" y="13843508"/>
                    <a:pt x="24549481" y="13843508"/>
                  </a:cubicBezTo>
                  <a:lnTo>
                    <a:pt x="127127" y="13843508"/>
                  </a:lnTo>
                  <a:cubicBezTo>
                    <a:pt x="56896" y="13843508"/>
                    <a:pt x="0" y="13786613"/>
                    <a:pt x="0" y="13716381"/>
                  </a:cubicBezTo>
                  <a:lnTo>
                    <a:pt x="0" y="127127"/>
                  </a:lnTo>
                  <a:cubicBezTo>
                    <a:pt x="0" y="56896"/>
                    <a:pt x="56896" y="0"/>
                    <a:pt x="127127" y="0"/>
                  </a:cubicBezTo>
                  <a:moveTo>
                    <a:pt x="127127" y="254127"/>
                  </a:moveTo>
                  <a:lnTo>
                    <a:pt x="127127" y="127127"/>
                  </a:lnTo>
                  <a:lnTo>
                    <a:pt x="254127" y="127127"/>
                  </a:lnTo>
                  <a:lnTo>
                    <a:pt x="254127" y="13716381"/>
                  </a:lnTo>
                  <a:lnTo>
                    <a:pt x="127127" y="13716381"/>
                  </a:lnTo>
                  <a:lnTo>
                    <a:pt x="127127" y="13589254"/>
                  </a:lnTo>
                  <a:lnTo>
                    <a:pt x="24549481" y="13589254"/>
                  </a:lnTo>
                  <a:lnTo>
                    <a:pt x="24549481" y="13716381"/>
                  </a:lnTo>
                  <a:lnTo>
                    <a:pt x="24422354" y="13716381"/>
                  </a:lnTo>
                  <a:lnTo>
                    <a:pt x="24422354" y="127127"/>
                  </a:lnTo>
                  <a:lnTo>
                    <a:pt x="24549481" y="127127"/>
                  </a:lnTo>
                  <a:lnTo>
                    <a:pt x="24549481" y="254127"/>
                  </a:lnTo>
                  <a:lnTo>
                    <a:pt x="127127" y="254127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6" name="Freeform 6"/>
          <p:cNvSpPr/>
          <p:nvPr/>
        </p:nvSpPr>
        <p:spPr>
          <a:xfrm>
            <a:off x="-3240" y="93960"/>
            <a:ext cx="3639600" cy="10017000"/>
          </a:xfrm>
          <a:custGeom>
            <a:avLst/>
            <a:gdLst/>
            <a:ahLst/>
            <a:cxnLst/>
            <a:rect l="l" t="t" r="r" b="b"/>
            <a:pathLst>
              <a:path w="3639600" h="10017000">
                <a:moveTo>
                  <a:pt x="0" y="0"/>
                </a:moveTo>
                <a:lnTo>
                  <a:pt x="3639600" y="0"/>
                </a:lnTo>
                <a:lnTo>
                  <a:pt x="3639600" y="10017000"/>
                </a:lnTo>
                <a:lnTo>
                  <a:pt x="0" y="1001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389284"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409320" y="775980"/>
            <a:ext cx="2957040" cy="8558460"/>
            <a:chOff x="0" y="0"/>
            <a:chExt cx="3942720" cy="1141128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942715" cy="11411204"/>
            </a:xfrm>
            <a:custGeom>
              <a:avLst/>
              <a:gdLst/>
              <a:ahLst/>
              <a:cxnLst/>
              <a:rect l="l" t="t" r="r" b="b"/>
              <a:pathLst>
                <a:path w="3942715" h="11411204">
                  <a:moveTo>
                    <a:pt x="101473" y="0"/>
                  </a:moveTo>
                  <a:lnTo>
                    <a:pt x="3841242" y="0"/>
                  </a:lnTo>
                  <a:cubicBezTo>
                    <a:pt x="3897249" y="0"/>
                    <a:pt x="3942715" y="45466"/>
                    <a:pt x="3942715" y="101473"/>
                  </a:cubicBezTo>
                  <a:lnTo>
                    <a:pt x="3942715" y="11309731"/>
                  </a:lnTo>
                  <a:cubicBezTo>
                    <a:pt x="3942715" y="11365738"/>
                    <a:pt x="3897249" y="11411204"/>
                    <a:pt x="3841242" y="11411204"/>
                  </a:cubicBezTo>
                  <a:lnTo>
                    <a:pt x="101473" y="11411204"/>
                  </a:lnTo>
                  <a:cubicBezTo>
                    <a:pt x="45466" y="11411204"/>
                    <a:pt x="0" y="11365738"/>
                    <a:pt x="0" y="11309731"/>
                  </a:cubicBezTo>
                  <a:lnTo>
                    <a:pt x="0" y="101473"/>
                  </a:lnTo>
                  <a:cubicBezTo>
                    <a:pt x="0" y="45466"/>
                    <a:pt x="45466" y="0"/>
                    <a:pt x="101473" y="0"/>
                  </a:cubicBezTo>
                  <a:moveTo>
                    <a:pt x="101473" y="203073"/>
                  </a:moveTo>
                  <a:lnTo>
                    <a:pt x="101473" y="101473"/>
                  </a:lnTo>
                  <a:lnTo>
                    <a:pt x="202946" y="101473"/>
                  </a:lnTo>
                  <a:lnTo>
                    <a:pt x="202946" y="11309731"/>
                  </a:lnTo>
                  <a:lnTo>
                    <a:pt x="101473" y="11309731"/>
                  </a:lnTo>
                  <a:lnTo>
                    <a:pt x="101473" y="11208258"/>
                  </a:lnTo>
                  <a:lnTo>
                    <a:pt x="3841242" y="11208258"/>
                  </a:lnTo>
                  <a:lnTo>
                    <a:pt x="3841242" y="11309731"/>
                  </a:lnTo>
                  <a:lnTo>
                    <a:pt x="3739769" y="11309731"/>
                  </a:lnTo>
                  <a:lnTo>
                    <a:pt x="3739769" y="101473"/>
                  </a:lnTo>
                  <a:lnTo>
                    <a:pt x="3841242" y="101473"/>
                  </a:lnTo>
                  <a:lnTo>
                    <a:pt x="3841242" y="202946"/>
                  </a:lnTo>
                  <a:lnTo>
                    <a:pt x="101473" y="202946"/>
                  </a:lnTo>
                  <a:close/>
                </a:path>
              </a:pathLst>
            </a:custGeom>
            <a:solidFill>
              <a:srgbClr val="FFFFFF">
                <a:alpha val="94902"/>
              </a:srgbClr>
            </a:solidFill>
          </p:spPr>
        </p:sp>
      </p:grpSp>
      <p:sp>
        <p:nvSpPr>
          <p:cNvPr id="9" name="Freeform 9"/>
          <p:cNvSpPr/>
          <p:nvPr/>
        </p:nvSpPr>
        <p:spPr>
          <a:xfrm>
            <a:off x="-28620" y="47520"/>
            <a:ext cx="3736260" cy="10141740"/>
          </a:xfrm>
          <a:custGeom>
            <a:avLst/>
            <a:gdLst/>
            <a:ahLst/>
            <a:cxnLst/>
            <a:rect l="l" t="t" r="r" b="b"/>
            <a:pathLst>
              <a:path w="3736260" h="10141740">
                <a:moveTo>
                  <a:pt x="0" y="0"/>
                </a:moveTo>
                <a:lnTo>
                  <a:pt x="3736260" y="0"/>
                </a:lnTo>
                <a:lnTo>
                  <a:pt x="3736260" y="10141740"/>
                </a:lnTo>
                <a:lnTo>
                  <a:pt x="0" y="1014174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86" b="-86"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Freeform 10"/>
          <p:cNvSpPr/>
          <p:nvPr/>
        </p:nvSpPr>
        <p:spPr>
          <a:xfrm>
            <a:off x="1391580" y="1338660"/>
            <a:ext cx="976860" cy="1191780"/>
          </a:xfrm>
          <a:custGeom>
            <a:avLst/>
            <a:gdLst/>
            <a:ahLst/>
            <a:cxnLst/>
            <a:rect l="l" t="t" r="r" b="b"/>
            <a:pathLst>
              <a:path w="976860" h="1191780">
                <a:moveTo>
                  <a:pt x="0" y="0"/>
                </a:moveTo>
                <a:lnTo>
                  <a:pt x="976860" y="0"/>
                </a:lnTo>
                <a:lnTo>
                  <a:pt x="976860" y="1191780"/>
                </a:lnTo>
                <a:lnTo>
                  <a:pt x="0" y="119178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90" b="-90"/>
            </a:stretch>
          </a:blipFill>
        </p:spPr>
      </p:sp>
      <p:grpSp>
        <p:nvGrpSpPr>
          <p:cNvPr id="11" name="Group 11"/>
          <p:cNvGrpSpPr/>
          <p:nvPr/>
        </p:nvGrpSpPr>
        <p:grpSpPr>
          <a:xfrm>
            <a:off x="728149" y="6174349"/>
            <a:ext cx="2412180" cy="18900"/>
            <a:chOff x="0" y="0"/>
            <a:chExt cx="3216240" cy="25200"/>
          </a:xfrm>
        </p:grpSpPr>
        <p:sp>
          <p:nvSpPr>
            <p:cNvPr id="12" name="Freeform 12"/>
            <p:cNvSpPr/>
            <p:nvPr/>
          </p:nvSpPr>
          <p:spPr>
            <a:xfrm>
              <a:off x="12573" y="0"/>
              <a:ext cx="3191129" cy="25146"/>
            </a:xfrm>
            <a:custGeom>
              <a:avLst/>
              <a:gdLst/>
              <a:ahLst/>
              <a:cxnLst/>
              <a:rect l="l" t="t" r="r" b="b"/>
              <a:pathLst>
                <a:path w="3191129" h="25146">
                  <a:moveTo>
                    <a:pt x="0" y="0"/>
                  </a:moveTo>
                  <a:lnTo>
                    <a:pt x="3191129" y="0"/>
                  </a:lnTo>
                  <a:lnTo>
                    <a:pt x="3191129" y="25146"/>
                  </a:lnTo>
                  <a:lnTo>
                    <a:pt x="0" y="25146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5" name="Freeform 15"/>
          <p:cNvSpPr/>
          <p:nvPr/>
        </p:nvSpPr>
        <p:spPr>
          <a:xfrm>
            <a:off x="997920" y="1178820"/>
            <a:ext cx="1773900" cy="1683180"/>
          </a:xfrm>
          <a:custGeom>
            <a:avLst/>
            <a:gdLst/>
            <a:ahLst/>
            <a:cxnLst/>
            <a:rect l="l" t="t" r="r" b="b"/>
            <a:pathLst>
              <a:path w="1773900" h="1683180">
                <a:moveTo>
                  <a:pt x="0" y="0"/>
                </a:moveTo>
                <a:lnTo>
                  <a:pt x="1773900" y="0"/>
                </a:lnTo>
                <a:lnTo>
                  <a:pt x="1773900" y="1683180"/>
                </a:lnTo>
                <a:lnTo>
                  <a:pt x="0" y="168318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21" r="-21"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5966180" y="1162080"/>
            <a:ext cx="2043360" cy="856980"/>
          </a:xfrm>
          <a:custGeom>
            <a:avLst/>
            <a:gdLst/>
            <a:ahLst/>
            <a:cxnLst/>
            <a:rect l="l" t="t" r="r" b="b"/>
            <a:pathLst>
              <a:path w="2043360" h="856980">
                <a:moveTo>
                  <a:pt x="0" y="0"/>
                </a:moveTo>
                <a:lnTo>
                  <a:pt x="2043360" y="0"/>
                </a:lnTo>
                <a:lnTo>
                  <a:pt x="2043360" y="856980"/>
                </a:lnTo>
                <a:lnTo>
                  <a:pt x="0" y="85698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21" b="-21"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4912886" y="7020"/>
            <a:ext cx="3375114" cy="1171800"/>
          </a:xfrm>
          <a:custGeom>
            <a:avLst/>
            <a:gdLst/>
            <a:ahLst/>
            <a:cxnLst/>
            <a:rect l="l" t="t" r="r" b="b"/>
            <a:pathLst>
              <a:path w="3375114" h="1171800">
                <a:moveTo>
                  <a:pt x="0" y="0"/>
                </a:moveTo>
                <a:lnTo>
                  <a:pt x="3375114" y="0"/>
                </a:lnTo>
                <a:lnTo>
                  <a:pt x="3375114" y="1171800"/>
                </a:lnTo>
                <a:lnTo>
                  <a:pt x="0" y="117180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722459" y="3715231"/>
            <a:ext cx="3795603" cy="2178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95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Arimo"/>
                <a:cs typeface="+mn-cs"/>
              </a:rPr>
              <a:t>中国石油大学（华东</a:t>
            </a:r>
            <a:r>
              <a:rPr kumimoji="0" lang="en-US" sz="1995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Arimo"/>
                <a:cs typeface="+mn-cs"/>
              </a:rPr>
              <a:t>）</a:t>
            </a:r>
          </a:p>
          <a:p>
            <a:pPr marL="0" marR="0" lvl="0" indent="0" algn="l" defTabSz="914400" rtl="0" eaLnBrk="1" fontAlgn="auto" latinLnBrk="0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mo"/>
                <a:ea typeface="Arimo"/>
                <a:cs typeface="+mn-cs"/>
              </a:rPr>
              <a:t>计算机操作系统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mo"/>
              <a:ea typeface="Arimo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995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Arimo"/>
                <a:cs typeface="+mn-cs"/>
              </a:rPr>
              <a:t>学期作业</a:t>
            </a:r>
            <a:endParaRPr kumimoji="0" lang="en-US" sz="1995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Arimo"/>
              <a:cs typeface="+mn-cs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752900" y="6355313"/>
            <a:ext cx="2770639" cy="17034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588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Arimo"/>
                <a:cs typeface="+mn-cs"/>
              </a:rPr>
              <a:t>计算</a:t>
            </a:r>
            <a:r>
              <a:rPr kumimoji="0" lang="en-US" altLang="zh-CN" sz="2400" b="0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Arimo"/>
                <a:cs typeface="+mn-cs"/>
              </a:rPr>
              <a:t>2101</a:t>
            </a:r>
          </a:p>
          <a:p>
            <a:pPr marL="0" marR="0" lvl="0" indent="0" algn="l" defTabSz="914400" rtl="0" eaLnBrk="1" fontAlgn="auto" latinLnBrk="0" hangingPunct="1">
              <a:lnSpc>
                <a:spcPts val="4588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-1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Arimo"/>
                <a:cs typeface="+mn-cs"/>
              </a:rPr>
              <a:t>许祖耀</a:t>
            </a:r>
            <a:endParaRPr kumimoji="0" lang="en-US" sz="2400" b="0" i="0" u="none" strike="noStrike" kern="1200" cap="none" spc="-1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Arimo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4588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Arimo"/>
                <a:cs typeface="+mn-cs"/>
              </a:rPr>
              <a:t>2107010120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4240234" y="2335490"/>
            <a:ext cx="9874440" cy="3630960"/>
            <a:chOff x="0" y="0"/>
            <a:chExt cx="13165920" cy="484128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3165835" cy="4841240"/>
            </a:xfrm>
            <a:custGeom>
              <a:avLst/>
              <a:gdLst/>
              <a:ahLst/>
              <a:cxnLst/>
              <a:rect l="l" t="t" r="r" b="b"/>
              <a:pathLst>
                <a:path w="13165835" h="4841240">
                  <a:moveTo>
                    <a:pt x="12573" y="0"/>
                  </a:moveTo>
                  <a:lnTo>
                    <a:pt x="13153262" y="0"/>
                  </a:lnTo>
                  <a:cubicBezTo>
                    <a:pt x="13160248" y="0"/>
                    <a:pt x="13165835" y="5588"/>
                    <a:pt x="13165835" y="12573"/>
                  </a:cubicBezTo>
                  <a:lnTo>
                    <a:pt x="13165835" y="4828667"/>
                  </a:lnTo>
                  <a:cubicBezTo>
                    <a:pt x="13165835" y="4835652"/>
                    <a:pt x="13160248" y="4841240"/>
                    <a:pt x="13153262" y="4841240"/>
                  </a:cubicBezTo>
                  <a:lnTo>
                    <a:pt x="12573" y="4841240"/>
                  </a:lnTo>
                  <a:cubicBezTo>
                    <a:pt x="5588" y="4841240"/>
                    <a:pt x="0" y="4835652"/>
                    <a:pt x="0" y="4828667"/>
                  </a:cubicBezTo>
                  <a:lnTo>
                    <a:pt x="0" y="12573"/>
                  </a:lnTo>
                  <a:cubicBezTo>
                    <a:pt x="0" y="5588"/>
                    <a:pt x="5588" y="0"/>
                    <a:pt x="12573" y="0"/>
                  </a:cubicBezTo>
                  <a:moveTo>
                    <a:pt x="12573" y="25146"/>
                  </a:moveTo>
                  <a:lnTo>
                    <a:pt x="12573" y="12573"/>
                  </a:lnTo>
                  <a:lnTo>
                    <a:pt x="25146" y="12573"/>
                  </a:lnTo>
                  <a:lnTo>
                    <a:pt x="25146" y="4828667"/>
                  </a:lnTo>
                  <a:lnTo>
                    <a:pt x="12573" y="4828667"/>
                  </a:lnTo>
                  <a:lnTo>
                    <a:pt x="12573" y="4816094"/>
                  </a:lnTo>
                  <a:lnTo>
                    <a:pt x="13153262" y="4816094"/>
                  </a:lnTo>
                  <a:lnTo>
                    <a:pt x="13153262" y="4828667"/>
                  </a:lnTo>
                  <a:lnTo>
                    <a:pt x="13140689" y="4828667"/>
                  </a:lnTo>
                  <a:lnTo>
                    <a:pt x="13140689" y="12573"/>
                  </a:lnTo>
                  <a:lnTo>
                    <a:pt x="13153262" y="12573"/>
                  </a:lnTo>
                  <a:lnTo>
                    <a:pt x="13153262" y="25146"/>
                  </a:lnTo>
                  <a:lnTo>
                    <a:pt x="12573" y="25146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22" name="Group 22"/>
          <p:cNvGrpSpPr/>
          <p:nvPr/>
        </p:nvGrpSpPr>
        <p:grpSpPr>
          <a:xfrm>
            <a:off x="22126024" y="3855594"/>
            <a:ext cx="600696" cy="377472"/>
            <a:chOff x="0" y="0"/>
            <a:chExt cx="2669760" cy="265104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2669794" cy="2650998"/>
            </a:xfrm>
            <a:custGeom>
              <a:avLst/>
              <a:gdLst/>
              <a:ahLst/>
              <a:cxnLst/>
              <a:rect l="l" t="t" r="r" b="b"/>
              <a:pathLst>
                <a:path w="2669794" h="2650998">
                  <a:moveTo>
                    <a:pt x="0" y="0"/>
                  </a:moveTo>
                  <a:lnTo>
                    <a:pt x="2669794" y="0"/>
                  </a:lnTo>
                  <a:lnTo>
                    <a:pt x="2669794" y="2650998"/>
                  </a:lnTo>
                  <a:lnTo>
                    <a:pt x="0" y="2650998"/>
                  </a:lnTo>
                  <a:close/>
                </a:path>
              </a:pathLst>
            </a:custGeom>
            <a:solidFill>
              <a:srgbClr val="003778"/>
            </a:solidFill>
          </p:spPr>
        </p:sp>
      </p:grpSp>
      <p:grpSp>
        <p:nvGrpSpPr>
          <p:cNvPr id="24" name="Group 24"/>
          <p:cNvGrpSpPr/>
          <p:nvPr/>
        </p:nvGrpSpPr>
        <p:grpSpPr>
          <a:xfrm>
            <a:off x="4403158" y="1990932"/>
            <a:ext cx="2531042" cy="719280"/>
            <a:chOff x="0" y="0"/>
            <a:chExt cx="7302052" cy="95904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7302001" cy="958977"/>
            </a:xfrm>
            <a:custGeom>
              <a:avLst/>
              <a:gdLst/>
              <a:ahLst/>
              <a:cxnLst/>
              <a:rect l="l" t="t" r="r" b="b"/>
              <a:pathLst>
                <a:path w="7302001" h="958977">
                  <a:moveTo>
                    <a:pt x="0" y="0"/>
                  </a:moveTo>
                  <a:lnTo>
                    <a:pt x="7302001" y="0"/>
                  </a:lnTo>
                  <a:lnTo>
                    <a:pt x="7302001" y="958977"/>
                  </a:lnTo>
                  <a:lnTo>
                    <a:pt x="0" y="958977"/>
                  </a:lnTo>
                  <a:close/>
                </a:path>
              </a:pathLst>
            </a:custGeom>
            <a:solidFill>
              <a:srgbClr val="003778"/>
            </a:solidFill>
          </p:spPr>
        </p: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9D52C154-4E46-C78A-5D53-C952F2D903CB}"/>
              </a:ext>
            </a:extLst>
          </p:cNvPr>
          <p:cNvGrpSpPr/>
          <p:nvPr/>
        </p:nvGrpSpPr>
        <p:grpSpPr>
          <a:xfrm>
            <a:off x="3721477" y="211502"/>
            <a:ext cx="4526656" cy="1053141"/>
            <a:chOff x="3616763" y="-7902998"/>
            <a:chExt cx="4526656" cy="1053141"/>
          </a:xfrm>
        </p:grpSpPr>
        <p:sp>
          <p:nvSpPr>
            <p:cNvPr id="26" name="Freeform 26"/>
            <p:cNvSpPr/>
            <p:nvPr/>
          </p:nvSpPr>
          <p:spPr>
            <a:xfrm>
              <a:off x="3616763" y="-7898862"/>
              <a:ext cx="943921" cy="1049005"/>
            </a:xfrm>
            <a:custGeom>
              <a:avLst/>
              <a:gdLst/>
              <a:ahLst/>
              <a:cxnLst/>
              <a:rect l="l" t="t" r="r" b="b"/>
              <a:pathLst>
                <a:path w="1040257" h="1178185">
                  <a:moveTo>
                    <a:pt x="0" y="0"/>
                  </a:moveTo>
                  <a:lnTo>
                    <a:pt x="1040257" y="0"/>
                  </a:lnTo>
                  <a:lnTo>
                    <a:pt x="1040257" y="1178185"/>
                  </a:lnTo>
                  <a:lnTo>
                    <a:pt x="0" y="11781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-22" r="-22"/>
              </a:stretch>
            </a:blipFill>
          </p:spPr>
        </p:sp>
        <p:sp>
          <p:nvSpPr>
            <p:cNvPr id="27" name="TextBox 27"/>
            <p:cNvSpPr txBox="1"/>
            <p:nvPr/>
          </p:nvSpPr>
          <p:spPr>
            <a:xfrm>
              <a:off x="4667256" y="-7902998"/>
              <a:ext cx="3476163" cy="104900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Arial"/>
                  <a:cs typeface="+mn-cs"/>
                </a:rPr>
                <a:t>青岛软件学院</a:t>
              </a: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Arial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-1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Arial"/>
                  <a:cs typeface="+mn-cs"/>
                </a:rPr>
                <a:t>计算机科学与技术学院</a:t>
              </a:r>
              <a:endParaRPr kumimoji="0" lang="en-US" sz="2400" b="0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Arial"/>
                <a:cs typeface="+mn-cs"/>
              </a:endParaRPr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4683158" y="1790910"/>
            <a:ext cx="4200704" cy="14790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Arial"/>
                <a:cs typeface="+mn-cs"/>
              </a:rPr>
              <a:t>计算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Arial"/>
                <a:cs typeface="+mn-cs"/>
              </a:rPr>
              <a:t>21</a:t>
            </a: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Arial"/>
                <a:cs typeface="+mn-cs"/>
              </a:rPr>
              <a:t>级</a:t>
            </a:r>
            <a:endParaRPr kumimoji="0" lang="en-US" altLang="zh-CN" sz="4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Arial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Arial"/>
                <a:cs typeface="+mn-cs"/>
              </a:rPr>
              <a:t>操作系统内核分享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Arial"/>
              <a:cs typeface="+mn-cs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1201140" y="8585303"/>
            <a:ext cx="2847780" cy="4258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74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mo"/>
                <a:ea typeface="+mn-ea"/>
                <a:cs typeface="+mn-cs"/>
              </a:rPr>
              <a:t>2024/06/04</a:t>
            </a:r>
          </a:p>
        </p:txBody>
      </p:sp>
      <p:grpSp>
        <p:nvGrpSpPr>
          <p:cNvPr id="34" name="Group 24">
            <a:extLst>
              <a:ext uri="{FF2B5EF4-FFF2-40B4-BE49-F238E27FC236}">
                <a16:creationId xmlns:a16="http://schemas.microsoft.com/office/drawing/2014/main" id="{29F5C75B-C261-1756-985C-3B5357BFE3FE}"/>
              </a:ext>
            </a:extLst>
          </p:cNvPr>
          <p:cNvGrpSpPr/>
          <p:nvPr/>
        </p:nvGrpSpPr>
        <p:grpSpPr>
          <a:xfrm>
            <a:off x="11963400" y="4450130"/>
            <a:ext cx="4137858" cy="1905308"/>
            <a:chOff x="0" y="0"/>
            <a:chExt cx="7302052" cy="959040"/>
          </a:xfrm>
        </p:grpSpPr>
        <p:sp>
          <p:nvSpPr>
            <p:cNvPr id="35" name="Freeform 25">
              <a:extLst>
                <a:ext uri="{FF2B5EF4-FFF2-40B4-BE49-F238E27FC236}">
                  <a16:creationId xmlns:a16="http://schemas.microsoft.com/office/drawing/2014/main" id="{E03A3FA7-D4E6-BFA9-DAE6-A93EE3E5D125}"/>
                </a:ext>
              </a:extLst>
            </p:cNvPr>
            <p:cNvSpPr/>
            <p:nvPr/>
          </p:nvSpPr>
          <p:spPr>
            <a:xfrm>
              <a:off x="0" y="0"/>
              <a:ext cx="7302001" cy="958977"/>
            </a:xfrm>
            <a:custGeom>
              <a:avLst/>
              <a:gdLst/>
              <a:ahLst/>
              <a:cxnLst/>
              <a:rect l="l" t="t" r="r" b="b"/>
              <a:pathLst>
                <a:path w="7302001" h="958977">
                  <a:moveTo>
                    <a:pt x="0" y="0"/>
                  </a:moveTo>
                  <a:lnTo>
                    <a:pt x="7302001" y="0"/>
                  </a:lnTo>
                  <a:lnTo>
                    <a:pt x="7302001" y="958977"/>
                  </a:lnTo>
                  <a:lnTo>
                    <a:pt x="0" y="958977"/>
                  </a:lnTo>
                  <a:close/>
                </a:path>
              </a:pathLst>
            </a:custGeom>
            <a:solidFill>
              <a:srgbClr val="003778"/>
            </a:solidFill>
          </p:spPr>
        </p:sp>
      </p:grpSp>
      <p:sp>
        <p:nvSpPr>
          <p:cNvPr id="28" name="TextBox 28"/>
          <p:cNvSpPr txBox="1"/>
          <p:nvPr/>
        </p:nvSpPr>
        <p:spPr>
          <a:xfrm>
            <a:off x="7537874" y="4871289"/>
            <a:ext cx="7240060" cy="14396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9908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Arial"/>
                <a:cs typeface="+mn-cs"/>
              </a:rPr>
              <a:t>Ource</a:t>
            </a:r>
            <a:r>
              <a:rPr kumimoji="0" lang="en-US" altLang="zh-CN" sz="14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Arial"/>
                <a:cs typeface="+mn-cs"/>
              </a:rPr>
              <a:t> OS</a:t>
            </a:r>
            <a:endParaRPr kumimoji="0" lang="en-US" sz="14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Arial"/>
              <a:cs typeface="+mn-cs"/>
            </a:endParaRPr>
          </a:p>
        </p:txBody>
      </p:sp>
      <p:grpSp>
        <p:nvGrpSpPr>
          <p:cNvPr id="36" name="Group 11">
            <a:extLst>
              <a:ext uri="{FF2B5EF4-FFF2-40B4-BE49-F238E27FC236}">
                <a16:creationId xmlns:a16="http://schemas.microsoft.com/office/drawing/2014/main" id="{64A13EF5-A0E0-6AEC-15CD-AD8A51D53752}"/>
              </a:ext>
            </a:extLst>
          </p:cNvPr>
          <p:cNvGrpSpPr/>
          <p:nvPr/>
        </p:nvGrpSpPr>
        <p:grpSpPr>
          <a:xfrm>
            <a:off x="686553" y="3693417"/>
            <a:ext cx="2412180" cy="18900"/>
            <a:chOff x="0" y="0"/>
            <a:chExt cx="3216240" cy="25200"/>
          </a:xfrm>
        </p:grpSpPr>
        <p:sp>
          <p:nvSpPr>
            <p:cNvPr id="37" name="Freeform 12">
              <a:extLst>
                <a:ext uri="{FF2B5EF4-FFF2-40B4-BE49-F238E27FC236}">
                  <a16:creationId xmlns:a16="http://schemas.microsoft.com/office/drawing/2014/main" id="{50F13974-6A64-1C0C-F80B-5A29A98C0F63}"/>
                </a:ext>
              </a:extLst>
            </p:cNvPr>
            <p:cNvSpPr/>
            <p:nvPr/>
          </p:nvSpPr>
          <p:spPr>
            <a:xfrm>
              <a:off x="12573" y="0"/>
              <a:ext cx="3191129" cy="25146"/>
            </a:xfrm>
            <a:custGeom>
              <a:avLst/>
              <a:gdLst/>
              <a:ahLst/>
              <a:cxnLst/>
              <a:rect l="l" t="t" r="r" b="b"/>
              <a:pathLst>
                <a:path w="3191129" h="25146">
                  <a:moveTo>
                    <a:pt x="0" y="0"/>
                  </a:moveTo>
                  <a:lnTo>
                    <a:pt x="3191129" y="0"/>
                  </a:lnTo>
                  <a:lnTo>
                    <a:pt x="3191129" y="25146"/>
                  </a:lnTo>
                  <a:lnTo>
                    <a:pt x="0" y="25146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38" name="Group 11">
            <a:extLst>
              <a:ext uri="{FF2B5EF4-FFF2-40B4-BE49-F238E27FC236}">
                <a16:creationId xmlns:a16="http://schemas.microsoft.com/office/drawing/2014/main" id="{63F1E110-8276-BC47-C766-89B785E14D7B}"/>
              </a:ext>
            </a:extLst>
          </p:cNvPr>
          <p:cNvGrpSpPr/>
          <p:nvPr/>
        </p:nvGrpSpPr>
        <p:grpSpPr>
          <a:xfrm>
            <a:off x="670583" y="8281398"/>
            <a:ext cx="2412180" cy="18900"/>
            <a:chOff x="0" y="0"/>
            <a:chExt cx="3216240" cy="25200"/>
          </a:xfrm>
        </p:grpSpPr>
        <p:sp>
          <p:nvSpPr>
            <p:cNvPr id="39" name="Freeform 12">
              <a:extLst>
                <a:ext uri="{FF2B5EF4-FFF2-40B4-BE49-F238E27FC236}">
                  <a16:creationId xmlns:a16="http://schemas.microsoft.com/office/drawing/2014/main" id="{37827382-CEF9-F029-11DF-48E73BB1C8D3}"/>
                </a:ext>
              </a:extLst>
            </p:cNvPr>
            <p:cNvSpPr/>
            <p:nvPr/>
          </p:nvSpPr>
          <p:spPr>
            <a:xfrm>
              <a:off x="12573" y="0"/>
              <a:ext cx="3191129" cy="25146"/>
            </a:xfrm>
            <a:custGeom>
              <a:avLst/>
              <a:gdLst/>
              <a:ahLst/>
              <a:cxnLst/>
              <a:rect l="l" t="t" r="r" b="b"/>
              <a:pathLst>
                <a:path w="3191129" h="25146">
                  <a:moveTo>
                    <a:pt x="0" y="0"/>
                  </a:moveTo>
                  <a:lnTo>
                    <a:pt x="3191129" y="0"/>
                  </a:lnTo>
                  <a:lnTo>
                    <a:pt x="3191129" y="25146"/>
                  </a:lnTo>
                  <a:lnTo>
                    <a:pt x="0" y="25146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</p:spTree>
    <p:extLst>
      <p:ext uri="{BB962C8B-B14F-4D97-AF65-F5344CB8AC3E}">
        <p14:creationId xmlns:p14="http://schemas.microsoft.com/office/powerpoint/2010/main" val="27992235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77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22720" y="9409463"/>
            <a:ext cx="18609220" cy="877537"/>
          </a:xfrm>
          <a:custGeom>
            <a:avLst/>
            <a:gdLst/>
            <a:ahLst/>
            <a:cxnLst/>
            <a:rect l="l" t="t" r="r" b="b"/>
            <a:pathLst>
              <a:path w="18609220" h="877537">
                <a:moveTo>
                  <a:pt x="0" y="0"/>
                </a:moveTo>
                <a:lnTo>
                  <a:pt x="18609220" y="0"/>
                </a:lnTo>
                <a:lnTo>
                  <a:pt x="18609220" y="877537"/>
                </a:lnTo>
                <a:lnTo>
                  <a:pt x="0" y="87753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219420" y="-95580"/>
            <a:ext cx="18507420" cy="10382580"/>
            <a:chOff x="0" y="0"/>
            <a:chExt cx="24676560" cy="1384344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676608" cy="13843508"/>
            </a:xfrm>
            <a:custGeom>
              <a:avLst/>
              <a:gdLst/>
              <a:ahLst/>
              <a:cxnLst/>
              <a:rect l="l" t="t" r="r" b="b"/>
              <a:pathLst>
                <a:path w="24676608" h="13843508">
                  <a:moveTo>
                    <a:pt x="127127" y="0"/>
                  </a:moveTo>
                  <a:lnTo>
                    <a:pt x="24549481" y="0"/>
                  </a:lnTo>
                  <a:cubicBezTo>
                    <a:pt x="24619713" y="0"/>
                    <a:pt x="24676608" y="56896"/>
                    <a:pt x="24676608" y="127127"/>
                  </a:cubicBezTo>
                  <a:lnTo>
                    <a:pt x="24676608" y="13716381"/>
                  </a:lnTo>
                  <a:cubicBezTo>
                    <a:pt x="24676608" y="13786613"/>
                    <a:pt x="24619713" y="13843508"/>
                    <a:pt x="24549481" y="13843508"/>
                  </a:cubicBezTo>
                  <a:lnTo>
                    <a:pt x="127127" y="13843508"/>
                  </a:lnTo>
                  <a:cubicBezTo>
                    <a:pt x="56896" y="13843508"/>
                    <a:pt x="0" y="13786613"/>
                    <a:pt x="0" y="13716381"/>
                  </a:cubicBezTo>
                  <a:lnTo>
                    <a:pt x="0" y="127127"/>
                  </a:lnTo>
                  <a:cubicBezTo>
                    <a:pt x="0" y="56896"/>
                    <a:pt x="56896" y="0"/>
                    <a:pt x="127127" y="0"/>
                  </a:cubicBezTo>
                  <a:moveTo>
                    <a:pt x="127127" y="254127"/>
                  </a:moveTo>
                  <a:lnTo>
                    <a:pt x="127127" y="127127"/>
                  </a:lnTo>
                  <a:lnTo>
                    <a:pt x="254127" y="127127"/>
                  </a:lnTo>
                  <a:lnTo>
                    <a:pt x="254127" y="13716381"/>
                  </a:lnTo>
                  <a:lnTo>
                    <a:pt x="127127" y="13716381"/>
                  </a:lnTo>
                  <a:lnTo>
                    <a:pt x="127127" y="13589254"/>
                  </a:lnTo>
                  <a:lnTo>
                    <a:pt x="24549481" y="13589254"/>
                  </a:lnTo>
                  <a:lnTo>
                    <a:pt x="24549481" y="13716381"/>
                  </a:lnTo>
                  <a:lnTo>
                    <a:pt x="24422354" y="13716381"/>
                  </a:lnTo>
                  <a:lnTo>
                    <a:pt x="24422354" y="127127"/>
                  </a:lnTo>
                  <a:lnTo>
                    <a:pt x="24549481" y="127127"/>
                  </a:lnTo>
                  <a:lnTo>
                    <a:pt x="24549481" y="254127"/>
                  </a:lnTo>
                  <a:lnTo>
                    <a:pt x="127127" y="254127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-95310" y="-95310"/>
            <a:ext cx="18478800" cy="10384740"/>
            <a:chOff x="0" y="0"/>
            <a:chExt cx="24638400" cy="1384632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4638508" cy="13846429"/>
            </a:xfrm>
            <a:custGeom>
              <a:avLst/>
              <a:gdLst/>
              <a:ahLst/>
              <a:cxnLst/>
              <a:rect l="l" t="t" r="r" b="b"/>
              <a:pathLst>
                <a:path w="24638508" h="13846429">
                  <a:moveTo>
                    <a:pt x="127127" y="0"/>
                  </a:moveTo>
                  <a:lnTo>
                    <a:pt x="24511381" y="0"/>
                  </a:lnTo>
                  <a:cubicBezTo>
                    <a:pt x="24581613" y="0"/>
                    <a:pt x="24638508" y="56896"/>
                    <a:pt x="24638508" y="127127"/>
                  </a:cubicBezTo>
                  <a:lnTo>
                    <a:pt x="24638508" y="13719302"/>
                  </a:lnTo>
                  <a:cubicBezTo>
                    <a:pt x="24638508" y="13789533"/>
                    <a:pt x="24581613" y="13846429"/>
                    <a:pt x="24511381" y="13846429"/>
                  </a:cubicBezTo>
                  <a:lnTo>
                    <a:pt x="127127" y="13846429"/>
                  </a:lnTo>
                  <a:cubicBezTo>
                    <a:pt x="56896" y="13846429"/>
                    <a:pt x="0" y="13789533"/>
                    <a:pt x="0" y="13719302"/>
                  </a:cubicBezTo>
                  <a:lnTo>
                    <a:pt x="0" y="127127"/>
                  </a:lnTo>
                  <a:cubicBezTo>
                    <a:pt x="0" y="56896"/>
                    <a:pt x="56896" y="0"/>
                    <a:pt x="127127" y="0"/>
                  </a:cubicBezTo>
                  <a:moveTo>
                    <a:pt x="127127" y="254127"/>
                  </a:moveTo>
                  <a:lnTo>
                    <a:pt x="127127" y="127127"/>
                  </a:lnTo>
                  <a:lnTo>
                    <a:pt x="254127" y="127127"/>
                  </a:lnTo>
                  <a:lnTo>
                    <a:pt x="254127" y="13719302"/>
                  </a:lnTo>
                  <a:lnTo>
                    <a:pt x="127127" y="13719302"/>
                  </a:lnTo>
                  <a:lnTo>
                    <a:pt x="127127" y="13592175"/>
                  </a:lnTo>
                  <a:lnTo>
                    <a:pt x="24511381" y="13592175"/>
                  </a:lnTo>
                  <a:lnTo>
                    <a:pt x="24511381" y="13719302"/>
                  </a:lnTo>
                  <a:lnTo>
                    <a:pt x="24384254" y="13719302"/>
                  </a:lnTo>
                  <a:lnTo>
                    <a:pt x="24384254" y="127127"/>
                  </a:lnTo>
                  <a:lnTo>
                    <a:pt x="24511381" y="127127"/>
                  </a:lnTo>
                  <a:lnTo>
                    <a:pt x="24511381" y="254127"/>
                  </a:lnTo>
                  <a:lnTo>
                    <a:pt x="127127" y="254127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3710340" y="3540780"/>
            <a:ext cx="2111940" cy="2114640"/>
            <a:chOff x="0" y="0"/>
            <a:chExt cx="2815920" cy="281952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815971" cy="2819527"/>
            </a:xfrm>
            <a:custGeom>
              <a:avLst/>
              <a:gdLst/>
              <a:ahLst/>
              <a:cxnLst/>
              <a:rect l="l" t="t" r="r" b="b"/>
              <a:pathLst>
                <a:path w="2815971" h="2819527">
                  <a:moveTo>
                    <a:pt x="9398" y="0"/>
                  </a:moveTo>
                  <a:lnTo>
                    <a:pt x="2806573" y="0"/>
                  </a:lnTo>
                  <a:cubicBezTo>
                    <a:pt x="2811780" y="0"/>
                    <a:pt x="2815971" y="4191"/>
                    <a:pt x="2815971" y="9398"/>
                  </a:cubicBezTo>
                  <a:lnTo>
                    <a:pt x="2815971" y="2810129"/>
                  </a:lnTo>
                  <a:cubicBezTo>
                    <a:pt x="2815971" y="2815336"/>
                    <a:pt x="2811780" y="2819527"/>
                    <a:pt x="2806573" y="2819527"/>
                  </a:cubicBezTo>
                  <a:lnTo>
                    <a:pt x="9398" y="2819527"/>
                  </a:lnTo>
                  <a:cubicBezTo>
                    <a:pt x="4191" y="2819527"/>
                    <a:pt x="0" y="2815336"/>
                    <a:pt x="0" y="2810129"/>
                  </a:cubicBezTo>
                  <a:lnTo>
                    <a:pt x="0" y="9398"/>
                  </a:lnTo>
                  <a:cubicBezTo>
                    <a:pt x="0" y="4191"/>
                    <a:pt x="4191" y="0"/>
                    <a:pt x="9398" y="0"/>
                  </a:cubicBezTo>
                  <a:moveTo>
                    <a:pt x="9398" y="18669"/>
                  </a:moveTo>
                  <a:lnTo>
                    <a:pt x="9398" y="9398"/>
                  </a:lnTo>
                  <a:lnTo>
                    <a:pt x="18796" y="9398"/>
                  </a:lnTo>
                  <a:lnTo>
                    <a:pt x="18796" y="2810129"/>
                  </a:lnTo>
                  <a:lnTo>
                    <a:pt x="9398" y="2810129"/>
                  </a:lnTo>
                  <a:lnTo>
                    <a:pt x="9398" y="2800731"/>
                  </a:lnTo>
                  <a:lnTo>
                    <a:pt x="2806573" y="2800731"/>
                  </a:lnTo>
                  <a:lnTo>
                    <a:pt x="2806573" y="2810129"/>
                  </a:lnTo>
                  <a:lnTo>
                    <a:pt x="2797175" y="2810129"/>
                  </a:lnTo>
                  <a:lnTo>
                    <a:pt x="2797175" y="9398"/>
                  </a:lnTo>
                  <a:lnTo>
                    <a:pt x="2806573" y="9398"/>
                  </a:lnTo>
                  <a:lnTo>
                    <a:pt x="2806573" y="18796"/>
                  </a:lnTo>
                  <a:lnTo>
                    <a:pt x="9398" y="18796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9" name="Freeform 9"/>
          <p:cNvSpPr/>
          <p:nvPr/>
        </p:nvSpPr>
        <p:spPr>
          <a:xfrm>
            <a:off x="9244260" y="795420"/>
            <a:ext cx="8064900" cy="8091360"/>
          </a:xfrm>
          <a:custGeom>
            <a:avLst/>
            <a:gdLst/>
            <a:ahLst/>
            <a:cxnLst/>
            <a:rect l="l" t="t" r="r" b="b"/>
            <a:pathLst>
              <a:path w="8064900" h="8091360">
                <a:moveTo>
                  <a:pt x="0" y="0"/>
                </a:moveTo>
                <a:lnTo>
                  <a:pt x="8064900" y="0"/>
                </a:lnTo>
                <a:lnTo>
                  <a:pt x="8064900" y="8091360"/>
                </a:lnTo>
                <a:lnTo>
                  <a:pt x="0" y="80913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6" b="-6"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3264840" y="2645460"/>
            <a:ext cx="3533760" cy="3638520"/>
            <a:chOff x="0" y="0"/>
            <a:chExt cx="4711680" cy="485136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711700" cy="4851400"/>
            </a:xfrm>
            <a:custGeom>
              <a:avLst/>
              <a:gdLst/>
              <a:ahLst/>
              <a:cxnLst/>
              <a:rect l="l" t="t" r="r" b="b"/>
              <a:pathLst>
                <a:path w="4711700" h="4851400">
                  <a:moveTo>
                    <a:pt x="0" y="0"/>
                  </a:moveTo>
                  <a:lnTo>
                    <a:pt x="4711700" y="0"/>
                  </a:lnTo>
                  <a:lnTo>
                    <a:pt x="4711700" y="4851400"/>
                  </a:lnTo>
                  <a:lnTo>
                    <a:pt x="0" y="4851400"/>
                  </a:lnTo>
                  <a:close/>
                </a:path>
              </a:pathLst>
            </a:custGeom>
            <a:solidFill>
              <a:srgbClr val="003778"/>
            </a:solidFill>
          </p:spPr>
        </p:sp>
      </p:grpSp>
      <p:sp>
        <p:nvSpPr>
          <p:cNvPr id="12" name="Freeform 12"/>
          <p:cNvSpPr/>
          <p:nvPr/>
        </p:nvSpPr>
        <p:spPr>
          <a:xfrm>
            <a:off x="16263180" y="9770760"/>
            <a:ext cx="1378620" cy="144720"/>
          </a:xfrm>
          <a:custGeom>
            <a:avLst/>
            <a:gdLst/>
            <a:ahLst/>
            <a:cxnLst/>
            <a:rect l="l" t="t" r="r" b="b"/>
            <a:pathLst>
              <a:path w="1378620" h="144720">
                <a:moveTo>
                  <a:pt x="0" y="0"/>
                </a:moveTo>
                <a:lnTo>
                  <a:pt x="1378620" y="0"/>
                </a:lnTo>
                <a:lnTo>
                  <a:pt x="1378620" y="144720"/>
                </a:lnTo>
                <a:lnTo>
                  <a:pt x="0" y="14472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37980" b="-37980"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6097015" y="3636051"/>
            <a:ext cx="2217916" cy="2154011"/>
            <a:chOff x="0" y="0"/>
            <a:chExt cx="2723760" cy="2645280"/>
          </a:xfrm>
        </p:grpSpPr>
        <p:sp>
          <p:nvSpPr>
            <p:cNvPr id="14" name="Freeform 14"/>
            <p:cNvSpPr/>
            <p:nvPr/>
          </p:nvSpPr>
          <p:spPr>
            <a:xfrm>
              <a:off x="12573" y="12573"/>
              <a:ext cx="2698623" cy="2620137"/>
            </a:xfrm>
            <a:custGeom>
              <a:avLst/>
              <a:gdLst/>
              <a:ahLst/>
              <a:cxnLst/>
              <a:rect l="l" t="t" r="r" b="b"/>
              <a:pathLst>
                <a:path w="2698623" h="2620137">
                  <a:moveTo>
                    <a:pt x="0" y="0"/>
                  </a:moveTo>
                  <a:lnTo>
                    <a:pt x="2698623" y="0"/>
                  </a:lnTo>
                  <a:lnTo>
                    <a:pt x="2698623" y="2620137"/>
                  </a:lnTo>
                  <a:lnTo>
                    <a:pt x="0" y="2620137"/>
                  </a:lnTo>
                  <a:close/>
                </a:path>
              </a:pathLst>
            </a:custGeom>
            <a:solidFill>
              <a:srgbClr val="003778"/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0" y="0"/>
              <a:ext cx="2723769" cy="2645283"/>
            </a:xfrm>
            <a:custGeom>
              <a:avLst/>
              <a:gdLst/>
              <a:ahLst/>
              <a:cxnLst/>
              <a:rect l="l" t="t" r="r" b="b"/>
              <a:pathLst>
                <a:path w="2723769" h="2645283">
                  <a:moveTo>
                    <a:pt x="12573" y="0"/>
                  </a:moveTo>
                  <a:lnTo>
                    <a:pt x="2711196" y="0"/>
                  </a:lnTo>
                  <a:cubicBezTo>
                    <a:pt x="2718181" y="0"/>
                    <a:pt x="2723769" y="5588"/>
                    <a:pt x="2723769" y="12573"/>
                  </a:cubicBezTo>
                  <a:lnTo>
                    <a:pt x="2723769" y="2632710"/>
                  </a:lnTo>
                  <a:cubicBezTo>
                    <a:pt x="2723769" y="2639695"/>
                    <a:pt x="2718181" y="2645283"/>
                    <a:pt x="2711196" y="2645283"/>
                  </a:cubicBezTo>
                  <a:lnTo>
                    <a:pt x="12573" y="2645283"/>
                  </a:lnTo>
                  <a:cubicBezTo>
                    <a:pt x="5588" y="2645283"/>
                    <a:pt x="0" y="2639695"/>
                    <a:pt x="0" y="2632710"/>
                  </a:cubicBezTo>
                  <a:lnTo>
                    <a:pt x="0" y="12573"/>
                  </a:lnTo>
                  <a:cubicBezTo>
                    <a:pt x="0" y="5588"/>
                    <a:pt x="5588" y="0"/>
                    <a:pt x="12573" y="0"/>
                  </a:cubicBezTo>
                  <a:moveTo>
                    <a:pt x="12573" y="25146"/>
                  </a:moveTo>
                  <a:lnTo>
                    <a:pt x="12573" y="12573"/>
                  </a:lnTo>
                  <a:lnTo>
                    <a:pt x="25146" y="12573"/>
                  </a:lnTo>
                  <a:lnTo>
                    <a:pt x="25146" y="2632710"/>
                  </a:lnTo>
                  <a:lnTo>
                    <a:pt x="12573" y="2632710"/>
                  </a:lnTo>
                  <a:lnTo>
                    <a:pt x="12573" y="2620137"/>
                  </a:lnTo>
                  <a:lnTo>
                    <a:pt x="2711196" y="2620137"/>
                  </a:lnTo>
                  <a:lnTo>
                    <a:pt x="2711196" y="2632710"/>
                  </a:lnTo>
                  <a:lnTo>
                    <a:pt x="2698623" y="2632710"/>
                  </a:lnTo>
                  <a:lnTo>
                    <a:pt x="2698623" y="12573"/>
                  </a:lnTo>
                  <a:lnTo>
                    <a:pt x="2711196" y="12573"/>
                  </a:lnTo>
                  <a:lnTo>
                    <a:pt x="2711196" y="25146"/>
                  </a:lnTo>
                  <a:lnTo>
                    <a:pt x="12573" y="25146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6" name="TextBox 16"/>
          <p:cNvSpPr txBox="1"/>
          <p:nvPr/>
        </p:nvSpPr>
        <p:spPr>
          <a:xfrm>
            <a:off x="8686406" y="4027743"/>
            <a:ext cx="6385496" cy="11749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461"/>
              </a:lnSpc>
            </a:pPr>
            <a:r>
              <a:rPr lang="zh-CN" altLang="en-US" sz="7884" spc="-1" dirty="0">
                <a:solidFill>
                  <a:srgbClr val="F2F2F2"/>
                </a:solidFill>
                <a:ea typeface="Arial"/>
              </a:rPr>
              <a:t>开发环境介绍</a:t>
            </a:r>
            <a:endParaRPr lang="en-US" sz="7884" spc="-1" dirty="0">
              <a:solidFill>
                <a:srgbClr val="F2F2F2"/>
              </a:solidFill>
              <a:ea typeface="Arial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6267818" y="4050265"/>
            <a:ext cx="1937476" cy="16732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774"/>
              </a:lnSpc>
            </a:pPr>
            <a:r>
              <a:rPr lang="en-US" sz="8978" spc="-44" dirty="0">
                <a:solidFill>
                  <a:srgbClr val="F2F2F2"/>
                </a:solidFill>
                <a:latin typeface="Evolventa Bold"/>
              </a:rPr>
              <a:t>01</a:t>
            </a:r>
          </a:p>
        </p:txBody>
      </p:sp>
      <p:sp>
        <p:nvSpPr>
          <p:cNvPr id="18" name="Freeform 18"/>
          <p:cNvSpPr/>
          <p:nvPr/>
        </p:nvSpPr>
        <p:spPr>
          <a:xfrm>
            <a:off x="2818216" y="3540780"/>
            <a:ext cx="2272441" cy="2274786"/>
          </a:xfrm>
          <a:custGeom>
            <a:avLst/>
            <a:gdLst/>
            <a:ahLst/>
            <a:cxnLst/>
            <a:rect l="l" t="t" r="r" b="b"/>
            <a:pathLst>
              <a:path w="2272441" h="2274786">
                <a:moveTo>
                  <a:pt x="0" y="0"/>
                </a:moveTo>
                <a:lnTo>
                  <a:pt x="2272441" y="0"/>
                </a:lnTo>
                <a:lnTo>
                  <a:pt x="2272441" y="2274786"/>
                </a:lnTo>
                <a:lnTo>
                  <a:pt x="0" y="227478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51" r="-51"/>
            </a:stretch>
          </a:blipFill>
        </p:spPr>
      </p:sp>
      <p:grpSp>
        <p:nvGrpSpPr>
          <p:cNvPr id="19" name="Group 19"/>
          <p:cNvGrpSpPr/>
          <p:nvPr/>
        </p:nvGrpSpPr>
        <p:grpSpPr>
          <a:xfrm>
            <a:off x="5465586" y="3625498"/>
            <a:ext cx="41626" cy="2175117"/>
            <a:chOff x="0" y="0"/>
            <a:chExt cx="51120" cy="2671200"/>
          </a:xfrm>
        </p:grpSpPr>
        <p:sp>
          <p:nvSpPr>
            <p:cNvPr id="20" name="Freeform 20"/>
            <p:cNvSpPr/>
            <p:nvPr/>
          </p:nvSpPr>
          <p:spPr>
            <a:xfrm>
              <a:off x="0" y="25527"/>
              <a:ext cx="51181" cy="2620137"/>
            </a:xfrm>
            <a:custGeom>
              <a:avLst/>
              <a:gdLst/>
              <a:ahLst/>
              <a:cxnLst/>
              <a:rect l="l" t="t" r="r" b="b"/>
              <a:pathLst>
                <a:path w="51181" h="2620137">
                  <a:moveTo>
                    <a:pt x="51181" y="0"/>
                  </a:moveTo>
                  <a:lnTo>
                    <a:pt x="51181" y="2620137"/>
                  </a:lnTo>
                  <a:lnTo>
                    <a:pt x="0" y="26201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21" name="Freeform 21"/>
          <p:cNvSpPr/>
          <p:nvPr/>
        </p:nvSpPr>
        <p:spPr>
          <a:xfrm>
            <a:off x="15966180" y="1162080"/>
            <a:ext cx="2043360" cy="856980"/>
          </a:xfrm>
          <a:custGeom>
            <a:avLst/>
            <a:gdLst/>
            <a:ahLst/>
            <a:cxnLst/>
            <a:rect l="l" t="t" r="r" b="b"/>
            <a:pathLst>
              <a:path w="2043360" h="856980">
                <a:moveTo>
                  <a:pt x="0" y="0"/>
                </a:moveTo>
                <a:lnTo>
                  <a:pt x="2043360" y="0"/>
                </a:lnTo>
                <a:lnTo>
                  <a:pt x="2043360" y="856980"/>
                </a:lnTo>
                <a:lnTo>
                  <a:pt x="0" y="85698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21" b="-21"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14912886" y="7020"/>
            <a:ext cx="3375114" cy="1171800"/>
          </a:xfrm>
          <a:custGeom>
            <a:avLst/>
            <a:gdLst/>
            <a:ahLst/>
            <a:cxnLst/>
            <a:rect l="l" t="t" r="r" b="b"/>
            <a:pathLst>
              <a:path w="3375114" h="1171800">
                <a:moveTo>
                  <a:pt x="0" y="0"/>
                </a:moveTo>
                <a:lnTo>
                  <a:pt x="3375114" y="0"/>
                </a:lnTo>
                <a:lnTo>
                  <a:pt x="3375114" y="1171800"/>
                </a:lnTo>
                <a:lnTo>
                  <a:pt x="0" y="11718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51360" y="1028700"/>
            <a:ext cx="8065440" cy="8091360"/>
          </a:xfrm>
          <a:custGeom>
            <a:avLst/>
            <a:gdLst/>
            <a:ahLst/>
            <a:cxnLst/>
            <a:rect l="l" t="t" r="r" b="b"/>
            <a:pathLst>
              <a:path w="8065440" h="8091360">
                <a:moveTo>
                  <a:pt x="0" y="0"/>
                </a:moveTo>
                <a:lnTo>
                  <a:pt x="8065440" y="0"/>
                </a:lnTo>
                <a:lnTo>
                  <a:pt x="8065440" y="8091360"/>
                </a:lnTo>
                <a:lnTo>
                  <a:pt x="0" y="80913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" b="-9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0"/>
            <a:ext cx="12125160" cy="1069200"/>
          </a:xfrm>
          <a:custGeom>
            <a:avLst/>
            <a:gdLst/>
            <a:ahLst/>
            <a:cxnLst/>
            <a:rect l="l" t="t" r="r" b="b"/>
            <a:pathLst>
              <a:path w="12125160" h="1069200">
                <a:moveTo>
                  <a:pt x="0" y="0"/>
                </a:moveTo>
                <a:lnTo>
                  <a:pt x="12125160" y="0"/>
                </a:lnTo>
                <a:lnTo>
                  <a:pt x="12125160" y="1069200"/>
                </a:lnTo>
                <a:lnTo>
                  <a:pt x="0" y="10692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1" b="-31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5711840" y="284040"/>
            <a:ext cx="2181060" cy="526500"/>
          </a:xfrm>
          <a:custGeom>
            <a:avLst/>
            <a:gdLst/>
            <a:ahLst/>
            <a:cxnLst/>
            <a:rect l="l" t="t" r="r" b="b"/>
            <a:pathLst>
              <a:path w="2181060" h="526500">
                <a:moveTo>
                  <a:pt x="0" y="0"/>
                </a:moveTo>
                <a:lnTo>
                  <a:pt x="2181060" y="0"/>
                </a:lnTo>
                <a:lnTo>
                  <a:pt x="2181060" y="526500"/>
                </a:lnTo>
                <a:lnTo>
                  <a:pt x="0" y="5265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265" b="-265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963940" y="211680"/>
            <a:ext cx="675000" cy="671760"/>
          </a:xfrm>
          <a:custGeom>
            <a:avLst/>
            <a:gdLst/>
            <a:ahLst/>
            <a:cxnLst/>
            <a:rect l="l" t="t" r="r" b="b"/>
            <a:pathLst>
              <a:path w="675000" h="671760">
                <a:moveTo>
                  <a:pt x="0" y="0"/>
                </a:moveTo>
                <a:lnTo>
                  <a:pt x="675000" y="0"/>
                </a:lnTo>
                <a:lnTo>
                  <a:pt x="675000" y="671760"/>
                </a:lnTo>
                <a:lnTo>
                  <a:pt x="0" y="67176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241" b="-241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0" y="9513180"/>
            <a:ext cx="18288180" cy="773820"/>
          </a:xfrm>
          <a:custGeom>
            <a:avLst/>
            <a:gdLst/>
            <a:ahLst/>
            <a:cxnLst/>
            <a:rect l="l" t="t" r="r" b="b"/>
            <a:pathLst>
              <a:path w="18288180" h="773820">
                <a:moveTo>
                  <a:pt x="0" y="0"/>
                </a:moveTo>
                <a:lnTo>
                  <a:pt x="18288180" y="0"/>
                </a:lnTo>
                <a:lnTo>
                  <a:pt x="18288180" y="773820"/>
                </a:lnTo>
                <a:lnTo>
                  <a:pt x="0" y="77382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1040825" r="-14931" b="-387058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6349580" y="9810720"/>
            <a:ext cx="1545480" cy="283500"/>
          </a:xfrm>
          <a:custGeom>
            <a:avLst/>
            <a:gdLst/>
            <a:ahLst/>
            <a:cxnLst/>
            <a:rect l="l" t="t" r="r" b="b"/>
            <a:pathLst>
              <a:path w="1545480" h="283500">
                <a:moveTo>
                  <a:pt x="0" y="0"/>
                </a:moveTo>
                <a:lnTo>
                  <a:pt x="1545480" y="0"/>
                </a:lnTo>
                <a:lnTo>
                  <a:pt x="1545480" y="283500"/>
                </a:lnTo>
                <a:lnTo>
                  <a:pt x="0" y="2835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" r="-1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83160" y="9437040"/>
            <a:ext cx="18390240" cy="154440"/>
          </a:xfrm>
          <a:custGeom>
            <a:avLst/>
            <a:gdLst/>
            <a:ahLst/>
            <a:cxnLst/>
            <a:rect l="l" t="t" r="r" b="b"/>
            <a:pathLst>
              <a:path w="18390240" h="154440">
                <a:moveTo>
                  <a:pt x="0" y="0"/>
                </a:moveTo>
                <a:lnTo>
                  <a:pt x="18390240" y="0"/>
                </a:lnTo>
                <a:lnTo>
                  <a:pt x="18390240" y="154440"/>
                </a:lnTo>
                <a:lnTo>
                  <a:pt x="0" y="15444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330" b="-330"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-73980" y="978480"/>
            <a:ext cx="18390780" cy="154980"/>
          </a:xfrm>
          <a:custGeom>
            <a:avLst/>
            <a:gdLst/>
            <a:ahLst/>
            <a:cxnLst/>
            <a:rect l="l" t="t" r="r" b="b"/>
            <a:pathLst>
              <a:path w="18390780" h="154980">
                <a:moveTo>
                  <a:pt x="0" y="0"/>
                </a:moveTo>
                <a:lnTo>
                  <a:pt x="18390780" y="0"/>
                </a:lnTo>
                <a:lnTo>
                  <a:pt x="18390780" y="154980"/>
                </a:lnTo>
                <a:lnTo>
                  <a:pt x="0" y="15498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156" b="-156"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8458200" y="1402380"/>
            <a:ext cx="2202660" cy="709560"/>
            <a:chOff x="0" y="0"/>
            <a:chExt cx="2936880" cy="94608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936875" cy="946023"/>
            </a:xfrm>
            <a:custGeom>
              <a:avLst/>
              <a:gdLst/>
              <a:ahLst/>
              <a:cxnLst/>
              <a:rect l="l" t="t" r="r" b="b"/>
              <a:pathLst>
                <a:path w="2936875" h="946023">
                  <a:moveTo>
                    <a:pt x="0" y="473075"/>
                  </a:moveTo>
                  <a:cubicBezTo>
                    <a:pt x="0" y="211836"/>
                    <a:pt x="211836" y="0"/>
                    <a:pt x="473075" y="0"/>
                  </a:cubicBezTo>
                  <a:lnTo>
                    <a:pt x="2463800" y="0"/>
                  </a:lnTo>
                  <a:cubicBezTo>
                    <a:pt x="2725039" y="0"/>
                    <a:pt x="2936875" y="211836"/>
                    <a:pt x="2936875" y="473075"/>
                  </a:cubicBezTo>
                  <a:cubicBezTo>
                    <a:pt x="2936875" y="734314"/>
                    <a:pt x="2725039" y="946023"/>
                    <a:pt x="2463800" y="946023"/>
                  </a:cubicBezTo>
                  <a:lnTo>
                    <a:pt x="473075" y="946023"/>
                  </a:lnTo>
                  <a:cubicBezTo>
                    <a:pt x="211836" y="946023"/>
                    <a:pt x="0" y="734314"/>
                    <a:pt x="0" y="473075"/>
                  </a:cubicBezTo>
                  <a:close/>
                </a:path>
              </a:pathLst>
            </a:custGeom>
            <a:solidFill>
              <a:srgbClr val="09234F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2936880" cy="9841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40"/>
                </a:lnSpc>
              </a:pPr>
              <a:r>
                <a:rPr lang="zh-CN" altLang="en-US" sz="1950" spc="-1" dirty="0">
                  <a:solidFill>
                    <a:srgbClr val="FFFFFF"/>
                  </a:solidFill>
                  <a:ea typeface="Arial"/>
                </a:rPr>
                <a:t>开发工具</a:t>
              </a:r>
              <a:endParaRPr lang="en-US" sz="1950" spc="-1" dirty="0">
                <a:solidFill>
                  <a:srgbClr val="FFFFFF"/>
                </a:solidFill>
                <a:ea typeface="Arial"/>
              </a:endParaRP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8640036" y="8873440"/>
            <a:ext cx="8846687" cy="52894"/>
            <a:chOff x="0" y="0"/>
            <a:chExt cx="8550000" cy="51120"/>
          </a:xfrm>
        </p:grpSpPr>
        <p:sp>
          <p:nvSpPr>
            <p:cNvPr id="24" name="Freeform 24"/>
            <p:cNvSpPr/>
            <p:nvPr/>
          </p:nvSpPr>
          <p:spPr>
            <a:xfrm>
              <a:off x="25527" y="0"/>
              <a:ext cx="8498840" cy="51181"/>
            </a:xfrm>
            <a:custGeom>
              <a:avLst/>
              <a:gdLst/>
              <a:ahLst/>
              <a:cxnLst/>
              <a:rect l="l" t="t" r="r" b="b"/>
              <a:pathLst>
                <a:path w="8498840" h="51181">
                  <a:moveTo>
                    <a:pt x="0" y="0"/>
                  </a:moveTo>
                  <a:lnTo>
                    <a:pt x="8498840" y="0"/>
                  </a:lnTo>
                  <a:lnTo>
                    <a:pt x="8498840" y="51181"/>
                  </a:lnTo>
                  <a:lnTo>
                    <a:pt x="0" y="51181"/>
                  </a:lnTo>
                  <a:close/>
                </a:path>
              </a:pathLst>
            </a:custGeom>
            <a:solidFill>
              <a:srgbClr val="09234F"/>
            </a:solidFill>
          </p:spPr>
        </p:sp>
      </p:grpSp>
      <p:sp>
        <p:nvSpPr>
          <p:cNvPr id="29" name="TextBox 29"/>
          <p:cNvSpPr txBox="1"/>
          <p:nvPr/>
        </p:nvSpPr>
        <p:spPr>
          <a:xfrm>
            <a:off x="723088" y="161126"/>
            <a:ext cx="3270762" cy="6412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zh-CN" altLang="en-US" sz="4200" spc="-1" dirty="0">
                <a:solidFill>
                  <a:srgbClr val="F6D9A7"/>
                </a:solidFill>
                <a:ea typeface="Arial Bold"/>
              </a:rPr>
              <a:t>开发环境</a:t>
            </a:r>
            <a:r>
              <a:rPr lang="en-US" sz="4200" spc="-1" dirty="0" err="1">
                <a:solidFill>
                  <a:srgbClr val="F6D9A7"/>
                </a:solidFill>
                <a:ea typeface="Arial Bold"/>
              </a:rPr>
              <a:t>介绍</a:t>
            </a:r>
            <a:endParaRPr lang="en-US" sz="4200" spc="-1" dirty="0">
              <a:solidFill>
                <a:srgbClr val="F6D9A7"/>
              </a:solidFill>
              <a:ea typeface="Arial Bold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919153" y="7577426"/>
            <a:ext cx="7396127" cy="12158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34984" lvl="1" algn="l">
              <a:lnSpc>
                <a:spcPct val="150000"/>
              </a:lnSpc>
            </a:pPr>
            <a:r>
              <a:rPr lang="zh-CN" altLang="en-US" sz="2800" b="1" dirty="0">
                <a:solidFill>
                  <a:srgbClr val="09234F"/>
                </a:solidFill>
                <a:latin typeface="Arimo"/>
                <a:ea typeface="Arimo"/>
              </a:rPr>
              <a:t>参考自川合秀实编著，周自恒翻译的</a:t>
            </a:r>
            <a:r>
              <a:rPr lang="en-US" altLang="zh-CN" sz="2800" b="1" dirty="0">
                <a:solidFill>
                  <a:srgbClr val="09234F"/>
                </a:solidFill>
                <a:latin typeface="Arimo"/>
                <a:ea typeface="Arimo"/>
              </a:rPr>
              <a:t>《30 </a:t>
            </a:r>
            <a:r>
              <a:rPr lang="zh-CN" altLang="en-US" sz="2800" b="1" dirty="0">
                <a:solidFill>
                  <a:srgbClr val="09234F"/>
                </a:solidFill>
                <a:latin typeface="Arimo"/>
                <a:ea typeface="Arimo"/>
              </a:rPr>
              <a:t>天自制操作系统</a:t>
            </a:r>
            <a:r>
              <a:rPr lang="en-US" altLang="zh-CN" sz="2800" b="1" dirty="0">
                <a:solidFill>
                  <a:srgbClr val="09234F"/>
                </a:solidFill>
                <a:latin typeface="Arimo"/>
                <a:ea typeface="Arimo"/>
              </a:rPr>
              <a:t>》</a:t>
            </a:r>
            <a:r>
              <a:rPr lang="zh-CN" altLang="en-US" sz="2800" b="1" dirty="0">
                <a:solidFill>
                  <a:srgbClr val="09234F"/>
                </a:solidFill>
                <a:latin typeface="Arimo"/>
                <a:ea typeface="Arimo"/>
              </a:rPr>
              <a:t>中的</a:t>
            </a:r>
            <a:r>
              <a:rPr lang="en-US" altLang="zh-CN" sz="2800" b="1" dirty="0" err="1">
                <a:solidFill>
                  <a:srgbClr val="09234F"/>
                </a:solidFill>
                <a:latin typeface="Arimo"/>
                <a:ea typeface="Arimo"/>
              </a:rPr>
              <a:t>Haribote</a:t>
            </a:r>
            <a:r>
              <a:rPr lang="en-US" altLang="zh-CN" sz="2800" b="1" dirty="0">
                <a:solidFill>
                  <a:srgbClr val="09234F"/>
                </a:solidFill>
                <a:latin typeface="Arimo"/>
                <a:ea typeface="Arimo"/>
              </a:rPr>
              <a:t> </a:t>
            </a:r>
            <a:r>
              <a:rPr lang="zh-CN" altLang="en-US" sz="2800" b="1" dirty="0">
                <a:solidFill>
                  <a:srgbClr val="09234F"/>
                </a:solidFill>
                <a:latin typeface="Arimo"/>
                <a:ea typeface="Arimo"/>
              </a:rPr>
              <a:t>系统编写</a:t>
            </a:r>
            <a:endParaRPr lang="en-US" sz="2800" b="1" dirty="0">
              <a:solidFill>
                <a:srgbClr val="09234F"/>
              </a:solidFill>
              <a:latin typeface="Arimo"/>
              <a:ea typeface="Arimo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10660856" y="1377124"/>
            <a:ext cx="11029164" cy="741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86886" lvl="1" indent="-243443" algn="l">
              <a:lnSpc>
                <a:spcPts val="3044"/>
              </a:lnSpc>
              <a:buFont typeface="Arial"/>
              <a:buChar char="•"/>
            </a:pPr>
            <a:r>
              <a:rPr lang="zh-CN" altLang="en-US" sz="2255" dirty="0">
                <a:solidFill>
                  <a:srgbClr val="09234F"/>
                </a:solidFill>
                <a:latin typeface="Arimo"/>
                <a:ea typeface="Arimo"/>
              </a:rPr>
              <a:t>原书的附带资源中提供了一系列开发工具，</a:t>
            </a:r>
            <a:endParaRPr lang="en-US" altLang="zh-CN" sz="2255" dirty="0">
              <a:solidFill>
                <a:srgbClr val="09234F"/>
              </a:solidFill>
              <a:latin typeface="Arimo"/>
              <a:ea typeface="Arimo"/>
            </a:endParaRPr>
          </a:p>
          <a:p>
            <a:pPr marL="486886" lvl="1" indent="-243443" algn="l">
              <a:lnSpc>
                <a:spcPts val="3044"/>
              </a:lnSpc>
              <a:buFont typeface="Arial"/>
              <a:buChar char="•"/>
            </a:pPr>
            <a:r>
              <a:rPr lang="en-US" altLang="zh-CN" sz="2255" dirty="0" err="1">
                <a:solidFill>
                  <a:srgbClr val="09234F"/>
                </a:solidFill>
                <a:latin typeface="Arimo"/>
                <a:ea typeface="Arimo"/>
              </a:rPr>
              <a:t>Ource</a:t>
            </a:r>
            <a:r>
              <a:rPr lang="en-US" altLang="zh-CN" sz="2255" dirty="0">
                <a:solidFill>
                  <a:srgbClr val="09234F"/>
                </a:solidFill>
                <a:latin typeface="Arimo"/>
                <a:ea typeface="Arimo"/>
              </a:rPr>
              <a:t> OS </a:t>
            </a:r>
            <a:r>
              <a:rPr lang="zh-CN" altLang="en-US" sz="2255" dirty="0">
                <a:solidFill>
                  <a:srgbClr val="09234F"/>
                </a:solidFill>
                <a:latin typeface="Arimo"/>
                <a:ea typeface="Arimo"/>
              </a:rPr>
              <a:t>正是通过书籍提供的工具编写而成的。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8458200" y="2490147"/>
            <a:ext cx="10694040" cy="51684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66493" lvl="1" indent="-233247" algn="l">
              <a:lnSpc>
                <a:spcPct val="132000"/>
              </a:lnSpc>
              <a:buFont typeface="Arial"/>
              <a:buChar char="•"/>
            </a:pPr>
            <a:r>
              <a:rPr lang="en-US" altLang="zh-CN" sz="2160" dirty="0">
                <a:solidFill>
                  <a:srgbClr val="09234F"/>
                </a:solidFill>
                <a:latin typeface="Arimo"/>
                <a:ea typeface="Arimo"/>
              </a:rPr>
              <a:t>GNU Make – </a:t>
            </a:r>
            <a:r>
              <a:rPr lang="zh-CN" altLang="en-US" sz="2160" dirty="0">
                <a:solidFill>
                  <a:srgbClr val="09234F"/>
                </a:solidFill>
                <a:latin typeface="Arimo"/>
                <a:ea typeface="Arimo"/>
              </a:rPr>
              <a:t>用于自动化编译和链接程序。</a:t>
            </a:r>
          </a:p>
          <a:p>
            <a:pPr marL="466493" lvl="1" indent="-233247" algn="l">
              <a:lnSpc>
                <a:spcPct val="132000"/>
              </a:lnSpc>
              <a:buFont typeface="Arial"/>
              <a:buChar char="•"/>
            </a:pPr>
            <a:r>
              <a:rPr lang="en-US" altLang="zh-CN" sz="2160" dirty="0">
                <a:solidFill>
                  <a:srgbClr val="09234F"/>
                </a:solidFill>
                <a:latin typeface="Arimo"/>
                <a:ea typeface="Arimo"/>
              </a:rPr>
              <a:t>cc1 - </a:t>
            </a:r>
            <a:r>
              <a:rPr lang="zh-CN" altLang="en-US" sz="2160" dirty="0">
                <a:solidFill>
                  <a:srgbClr val="09234F"/>
                </a:solidFill>
                <a:latin typeface="Arimo"/>
                <a:ea typeface="Arimo"/>
              </a:rPr>
              <a:t>将 </a:t>
            </a:r>
            <a:r>
              <a:rPr lang="en-US" altLang="zh-CN" sz="2160" dirty="0">
                <a:solidFill>
                  <a:srgbClr val="09234F"/>
                </a:solidFill>
                <a:latin typeface="Arimo"/>
                <a:ea typeface="Arimo"/>
              </a:rPr>
              <a:t>C </a:t>
            </a:r>
            <a:r>
              <a:rPr lang="zh-CN" altLang="en-US" sz="2160" dirty="0">
                <a:solidFill>
                  <a:srgbClr val="09234F"/>
                </a:solidFill>
                <a:latin typeface="Arimo"/>
                <a:ea typeface="Arimo"/>
              </a:rPr>
              <a:t>源代码编译为 </a:t>
            </a:r>
            <a:r>
              <a:rPr lang="en-US" altLang="zh-CN" sz="2160" dirty="0">
                <a:solidFill>
                  <a:srgbClr val="09234F"/>
                </a:solidFill>
                <a:latin typeface="Arimo"/>
                <a:ea typeface="Arimo"/>
              </a:rPr>
              <a:t>AT&amp;T </a:t>
            </a:r>
            <a:r>
              <a:rPr lang="zh-CN" altLang="en-US" sz="2160" dirty="0">
                <a:solidFill>
                  <a:srgbClr val="09234F"/>
                </a:solidFill>
                <a:latin typeface="Arimo"/>
                <a:ea typeface="Arimo"/>
              </a:rPr>
              <a:t>语法的</a:t>
            </a:r>
            <a:r>
              <a:rPr lang="en-US" altLang="zh-CN" sz="2160" dirty="0">
                <a:solidFill>
                  <a:srgbClr val="09234F"/>
                </a:solidFill>
                <a:latin typeface="Arimo"/>
                <a:ea typeface="Arimo"/>
              </a:rPr>
              <a:t>.gas </a:t>
            </a:r>
            <a:r>
              <a:rPr lang="zh-CN" altLang="en-US" sz="2160" dirty="0">
                <a:solidFill>
                  <a:srgbClr val="09234F"/>
                </a:solidFill>
                <a:latin typeface="Arimo"/>
                <a:ea typeface="Arimo"/>
              </a:rPr>
              <a:t>汇编文件。</a:t>
            </a:r>
          </a:p>
          <a:p>
            <a:pPr marL="466493" lvl="1" indent="-233247" algn="l">
              <a:lnSpc>
                <a:spcPct val="132000"/>
              </a:lnSpc>
              <a:buFont typeface="Arial"/>
              <a:buChar char="•"/>
            </a:pPr>
            <a:r>
              <a:rPr lang="en-US" altLang="zh-CN" sz="2160" dirty="0">
                <a:solidFill>
                  <a:srgbClr val="09234F"/>
                </a:solidFill>
                <a:latin typeface="Arimo"/>
                <a:ea typeface="Arimo"/>
              </a:rPr>
              <a:t>gas2nask – </a:t>
            </a:r>
            <a:r>
              <a:rPr lang="zh-CN" altLang="en-US" sz="2160" dirty="0">
                <a:solidFill>
                  <a:srgbClr val="09234F"/>
                </a:solidFill>
                <a:latin typeface="Arimo"/>
                <a:ea typeface="Arimo"/>
              </a:rPr>
              <a:t>作者编写的工具，用于将 </a:t>
            </a:r>
            <a:r>
              <a:rPr lang="en-US" altLang="zh-CN" sz="2160" dirty="0">
                <a:solidFill>
                  <a:srgbClr val="09234F"/>
                </a:solidFill>
                <a:latin typeface="Arimo"/>
                <a:ea typeface="Arimo"/>
              </a:rPr>
              <a:t>GNU </a:t>
            </a:r>
            <a:r>
              <a:rPr lang="zh-CN" altLang="en-US" sz="2160" dirty="0">
                <a:solidFill>
                  <a:srgbClr val="09234F"/>
                </a:solidFill>
                <a:latin typeface="Arimo"/>
                <a:ea typeface="Arimo"/>
              </a:rPr>
              <a:t>的汇编转换为 </a:t>
            </a:r>
            <a:r>
              <a:rPr lang="en-US" altLang="zh-CN" sz="2160" dirty="0">
                <a:solidFill>
                  <a:srgbClr val="09234F"/>
                </a:solidFill>
                <a:latin typeface="Arimo"/>
                <a:ea typeface="Arimo"/>
              </a:rPr>
              <a:t>NASM </a:t>
            </a:r>
            <a:r>
              <a:rPr lang="zh-CN" altLang="en-US" sz="2160" dirty="0">
                <a:solidFill>
                  <a:srgbClr val="09234F"/>
                </a:solidFill>
                <a:latin typeface="Arimo"/>
                <a:ea typeface="Arimo"/>
              </a:rPr>
              <a:t>汇编。</a:t>
            </a:r>
            <a:endParaRPr lang="en-US" altLang="zh-CN" sz="2160" dirty="0">
              <a:solidFill>
                <a:srgbClr val="09234F"/>
              </a:solidFill>
              <a:latin typeface="Arimo"/>
              <a:ea typeface="Arimo"/>
            </a:endParaRPr>
          </a:p>
          <a:p>
            <a:pPr marL="466493" lvl="1" indent="-233247" algn="l">
              <a:lnSpc>
                <a:spcPct val="132000"/>
              </a:lnSpc>
              <a:buFont typeface="Arial"/>
              <a:buChar char="•"/>
            </a:pPr>
            <a:r>
              <a:rPr lang="en-US" altLang="zh-CN" sz="2160" dirty="0" err="1">
                <a:solidFill>
                  <a:srgbClr val="09234F"/>
                </a:solidFill>
                <a:latin typeface="Arimo"/>
                <a:ea typeface="Arimo"/>
              </a:rPr>
              <a:t>Nask</a:t>
            </a:r>
            <a:r>
              <a:rPr lang="en-US" altLang="zh-CN" sz="2160" dirty="0">
                <a:solidFill>
                  <a:srgbClr val="09234F"/>
                </a:solidFill>
                <a:latin typeface="Arimo"/>
                <a:ea typeface="Arimo"/>
              </a:rPr>
              <a:t> - Intel </a:t>
            </a:r>
            <a:r>
              <a:rPr lang="zh-CN" altLang="en-US" sz="2160" dirty="0">
                <a:solidFill>
                  <a:srgbClr val="09234F"/>
                </a:solidFill>
                <a:latin typeface="Arimo"/>
                <a:ea typeface="Arimo"/>
              </a:rPr>
              <a:t>语法开源汇编器</a:t>
            </a:r>
            <a:r>
              <a:rPr lang="en-US" altLang="zh-CN" sz="2160" dirty="0">
                <a:solidFill>
                  <a:srgbClr val="09234F"/>
                </a:solidFill>
                <a:latin typeface="Arimo"/>
                <a:ea typeface="Arimo"/>
              </a:rPr>
              <a:t>NASM</a:t>
            </a:r>
            <a:r>
              <a:rPr lang="zh-CN" altLang="en-US" sz="2160" dirty="0">
                <a:solidFill>
                  <a:srgbClr val="09234F"/>
                </a:solidFill>
                <a:latin typeface="Arimo"/>
                <a:ea typeface="Arimo"/>
              </a:rPr>
              <a:t>，将</a:t>
            </a:r>
            <a:r>
              <a:rPr lang="en-US" altLang="zh-CN" sz="2160" dirty="0">
                <a:solidFill>
                  <a:srgbClr val="09234F"/>
                </a:solidFill>
                <a:latin typeface="Arimo"/>
                <a:ea typeface="Arimo"/>
              </a:rPr>
              <a:t>.</a:t>
            </a:r>
            <a:r>
              <a:rPr lang="en-US" altLang="zh-CN" sz="2160" dirty="0" err="1">
                <a:solidFill>
                  <a:srgbClr val="09234F"/>
                </a:solidFill>
                <a:latin typeface="Arimo"/>
                <a:ea typeface="Arimo"/>
              </a:rPr>
              <a:t>nas</a:t>
            </a:r>
            <a:r>
              <a:rPr lang="en-US" altLang="zh-CN" sz="2160" dirty="0">
                <a:solidFill>
                  <a:srgbClr val="09234F"/>
                </a:solidFill>
                <a:latin typeface="Arimo"/>
                <a:ea typeface="Arimo"/>
              </a:rPr>
              <a:t> </a:t>
            </a:r>
            <a:r>
              <a:rPr lang="zh-CN" altLang="en-US" sz="2160" dirty="0">
                <a:solidFill>
                  <a:srgbClr val="09234F"/>
                </a:solidFill>
                <a:latin typeface="Arimo"/>
                <a:ea typeface="Arimo"/>
              </a:rPr>
              <a:t>汇编文件汇编为</a:t>
            </a:r>
            <a:r>
              <a:rPr lang="en-US" altLang="zh-CN" sz="2160" dirty="0">
                <a:solidFill>
                  <a:srgbClr val="09234F"/>
                </a:solidFill>
                <a:latin typeface="Arimo"/>
                <a:ea typeface="Arimo"/>
              </a:rPr>
              <a:t>.obj </a:t>
            </a:r>
            <a:r>
              <a:rPr lang="zh-CN" altLang="en-US" sz="2160" dirty="0">
                <a:solidFill>
                  <a:srgbClr val="09234F"/>
                </a:solidFill>
                <a:latin typeface="Arimo"/>
                <a:ea typeface="Arimo"/>
              </a:rPr>
              <a:t>文件</a:t>
            </a:r>
          </a:p>
          <a:p>
            <a:pPr marL="466493" lvl="1" indent="-233247" algn="l">
              <a:lnSpc>
                <a:spcPct val="132000"/>
              </a:lnSpc>
              <a:buFont typeface="Arial"/>
              <a:buChar char="•"/>
            </a:pPr>
            <a:r>
              <a:rPr lang="en-US" altLang="zh-CN" sz="2160" dirty="0">
                <a:solidFill>
                  <a:srgbClr val="09234F"/>
                </a:solidFill>
                <a:latin typeface="Arimo"/>
                <a:ea typeface="Arimo"/>
              </a:rPr>
              <a:t>obj2bim – </a:t>
            </a:r>
            <a:r>
              <a:rPr lang="zh-CN" altLang="en-US" sz="2160" dirty="0">
                <a:solidFill>
                  <a:srgbClr val="09234F"/>
                </a:solidFill>
                <a:latin typeface="Arimo"/>
                <a:ea typeface="Arimo"/>
              </a:rPr>
              <a:t>作者编写的链接工具</a:t>
            </a:r>
            <a:r>
              <a:rPr lang="en-US" altLang="zh-CN" sz="2160" dirty="0">
                <a:solidFill>
                  <a:srgbClr val="09234F"/>
                </a:solidFill>
                <a:latin typeface="Arimo"/>
                <a:ea typeface="Arimo"/>
              </a:rPr>
              <a:t>,</a:t>
            </a:r>
            <a:r>
              <a:rPr lang="zh-CN" altLang="en-US" sz="2160" dirty="0">
                <a:solidFill>
                  <a:srgbClr val="09234F"/>
                </a:solidFill>
                <a:latin typeface="Arimo"/>
                <a:ea typeface="Arimo"/>
              </a:rPr>
              <a:t>将</a:t>
            </a:r>
            <a:r>
              <a:rPr lang="en-US" altLang="zh-CN" sz="2160" dirty="0">
                <a:solidFill>
                  <a:srgbClr val="09234F"/>
                </a:solidFill>
                <a:latin typeface="Arimo"/>
                <a:ea typeface="Arimo"/>
              </a:rPr>
              <a:t>.obj</a:t>
            </a:r>
            <a:r>
              <a:rPr lang="zh-CN" altLang="en-US" sz="2160" dirty="0">
                <a:solidFill>
                  <a:srgbClr val="09234F"/>
                </a:solidFill>
                <a:latin typeface="Arimo"/>
                <a:ea typeface="Arimo"/>
              </a:rPr>
              <a:t>文件转换为</a:t>
            </a:r>
            <a:r>
              <a:rPr lang="en-US" altLang="zh-CN" sz="2160" dirty="0">
                <a:solidFill>
                  <a:srgbClr val="09234F"/>
                </a:solidFill>
                <a:latin typeface="Arimo"/>
                <a:ea typeface="Arimo"/>
              </a:rPr>
              <a:t>.</a:t>
            </a:r>
            <a:r>
              <a:rPr lang="en-US" altLang="zh-CN" sz="2160" dirty="0" err="1">
                <a:solidFill>
                  <a:srgbClr val="09234F"/>
                </a:solidFill>
                <a:latin typeface="Arimo"/>
                <a:ea typeface="Arimo"/>
              </a:rPr>
              <a:t>bim</a:t>
            </a:r>
            <a:r>
              <a:rPr lang="en-US" altLang="zh-CN" sz="2160" dirty="0">
                <a:solidFill>
                  <a:srgbClr val="09234F"/>
                </a:solidFill>
                <a:latin typeface="Arimo"/>
                <a:ea typeface="Arimo"/>
              </a:rPr>
              <a:t> </a:t>
            </a:r>
            <a:r>
              <a:rPr lang="zh-CN" altLang="en-US" sz="2160" dirty="0">
                <a:solidFill>
                  <a:srgbClr val="09234F"/>
                </a:solidFill>
                <a:latin typeface="Arimo"/>
                <a:ea typeface="Arimo"/>
              </a:rPr>
              <a:t>二进制映像文件。</a:t>
            </a:r>
          </a:p>
          <a:p>
            <a:pPr marL="466493" lvl="1" indent="-233247" algn="l">
              <a:lnSpc>
                <a:spcPct val="132000"/>
              </a:lnSpc>
              <a:buFont typeface="Arial"/>
              <a:buChar char="•"/>
            </a:pPr>
            <a:r>
              <a:rPr lang="en-US" altLang="zh-CN" sz="2160" dirty="0">
                <a:solidFill>
                  <a:srgbClr val="09234F"/>
                </a:solidFill>
                <a:latin typeface="Arimo"/>
                <a:ea typeface="Arimo"/>
              </a:rPr>
              <a:t>bim2hrb – </a:t>
            </a:r>
            <a:r>
              <a:rPr lang="zh-CN" altLang="en-US" sz="2160" dirty="0">
                <a:solidFill>
                  <a:srgbClr val="09234F"/>
                </a:solidFill>
                <a:latin typeface="Arimo"/>
                <a:ea typeface="Arimo"/>
              </a:rPr>
              <a:t>作者提供的工具</a:t>
            </a:r>
            <a:r>
              <a:rPr lang="en-US" altLang="zh-CN" sz="2160" dirty="0">
                <a:solidFill>
                  <a:srgbClr val="09234F"/>
                </a:solidFill>
                <a:latin typeface="Arimo"/>
                <a:ea typeface="Arimo"/>
              </a:rPr>
              <a:t>,</a:t>
            </a:r>
            <a:r>
              <a:rPr lang="zh-CN" altLang="en-US" sz="2160" dirty="0">
                <a:solidFill>
                  <a:srgbClr val="09234F"/>
                </a:solidFill>
                <a:latin typeface="Arimo"/>
                <a:ea typeface="Arimo"/>
              </a:rPr>
              <a:t>可以将</a:t>
            </a:r>
            <a:r>
              <a:rPr lang="en-US" altLang="zh-CN" sz="2160" dirty="0">
                <a:solidFill>
                  <a:srgbClr val="09234F"/>
                </a:solidFill>
                <a:latin typeface="Arimo"/>
                <a:ea typeface="Arimo"/>
              </a:rPr>
              <a:t>.</a:t>
            </a:r>
            <a:r>
              <a:rPr lang="en-US" altLang="zh-CN" sz="2160" dirty="0" err="1">
                <a:solidFill>
                  <a:srgbClr val="09234F"/>
                </a:solidFill>
                <a:latin typeface="Arimo"/>
                <a:ea typeface="Arimo"/>
              </a:rPr>
              <a:t>bim</a:t>
            </a:r>
            <a:r>
              <a:rPr lang="en-US" altLang="zh-CN" sz="2160" dirty="0">
                <a:solidFill>
                  <a:srgbClr val="09234F"/>
                </a:solidFill>
                <a:latin typeface="Arimo"/>
                <a:ea typeface="Arimo"/>
              </a:rPr>
              <a:t> </a:t>
            </a:r>
            <a:r>
              <a:rPr lang="zh-CN" altLang="en-US" sz="2160" dirty="0">
                <a:solidFill>
                  <a:srgbClr val="09234F"/>
                </a:solidFill>
                <a:latin typeface="Arimo"/>
                <a:ea typeface="Arimo"/>
              </a:rPr>
              <a:t>二进制映像文件转换为 </a:t>
            </a:r>
            <a:r>
              <a:rPr lang="en-US" altLang="zh-CN" sz="2160" dirty="0" err="1">
                <a:solidFill>
                  <a:srgbClr val="09234F"/>
                </a:solidFill>
                <a:latin typeface="Arimo"/>
                <a:ea typeface="Arimo"/>
              </a:rPr>
              <a:t>HariboteOS</a:t>
            </a:r>
            <a:endParaRPr lang="en-US" altLang="zh-CN" sz="2160" dirty="0">
              <a:solidFill>
                <a:srgbClr val="09234F"/>
              </a:solidFill>
              <a:latin typeface="Arimo"/>
              <a:ea typeface="Arimo"/>
            </a:endParaRPr>
          </a:p>
          <a:p>
            <a:pPr marL="233246" lvl="1" algn="l">
              <a:lnSpc>
                <a:spcPct val="132000"/>
              </a:lnSpc>
            </a:pPr>
            <a:r>
              <a:rPr lang="en-US" altLang="zh-CN" sz="2160" dirty="0">
                <a:solidFill>
                  <a:srgbClr val="09234F"/>
                </a:solidFill>
                <a:latin typeface="Arimo"/>
                <a:ea typeface="Arimo"/>
              </a:rPr>
              <a:t>   </a:t>
            </a:r>
            <a:r>
              <a:rPr lang="zh-CN" altLang="en-US" sz="2160" dirty="0">
                <a:solidFill>
                  <a:srgbClr val="09234F"/>
                </a:solidFill>
                <a:latin typeface="Arimo"/>
                <a:ea typeface="Arimo"/>
              </a:rPr>
              <a:t>中的</a:t>
            </a:r>
            <a:r>
              <a:rPr lang="en-US" altLang="zh-CN" sz="2160" dirty="0">
                <a:solidFill>
                  <a:srgbClr val="09234F"/>
                </a:solidFill>
                <a:latin typeface="Arimo"/>
                <a:ea typeface="Arimo"/>
              </a:rPr>
              <a:t>.</a:t>
            </a:r>
            <a:r>
              <a:rPr lang="en-US" altLang="zh-CN" sz="2160" dirty="0" err="1">
                <a:solidFill>
                  <a:srgbClr val="09234F"/>
                </a:solidFill>
                <a:latin typeface="Arimo"/>
                <a:ea typeface="Arimo"/>
              </a:rPr>
              <a:t>hrb</a:t>
            </a:r>
            <a:r>
              <a:rPr lang="en-US" altLang="zh-CN" sz="2160" dirty="0">
                <a:solidFill>
                  <a:srgbClr val="09234F"/>
                </a:solidFill>
                <a:latin typeface="Arimo"/>
                <a:ea typeface="Arimo"/>
              </a:rPr>
              <a:t> </a:t>
            </a:r>
            <a:r>
              <a:rPr lang="zh-CN" altLang="en-US" sz="2160" dirty="0">
                <a:solidFill>
                  <a:srgbClr val="09234F"/>
                </a:solidFill>
                <a:latin typeface="Arimo"/>
                <a:ea typeface="Arimo"/>
              </a:rPr>
              <a:t>可执行二进制文件。</a:t>
            </a:r>
          </a:p>
          <a:p>
            <a:pPr marL="466493" lvl="1" indent="-233247" algn="l">
              <a:lnSpc>
                <a:spcPct val="132000"/>
              </a:lnSpc>
              <a:buFont typeface="Arial"/>
              <a:buChar char="•"/>
            </a:pPr>
            <a:r>
              <a:rPr lang="en-US" altLang="zh-CN" sz="2160" dirty="0" err="1">
                <a:solidFill>
                  <a:srgbClr val="09234F"/>
                </a:solidFill>
                <a:latin typeface="Arimo"/>
                <a:ea typeface="Arimo"/>
              </a:rPr>
              <a:t>edimg</a:t>
            </a:r>
            <a:r>
              <a:rPr lang="en-US" altLang="zh-CN" sz="2160" dirty="0">
                <a:solidFill>
                  <a:srgbClr val="09234F"/>
                </a:solidFill>
                <a:latin typeface="Arimo"/>
                <a:ea typeface="Arimo"/>
              </a:rPr>
              <a:t> – </a:t>
            </a:r>
            <a:r>
              <a:rPr lang="zh-CN" altLang="en-US" sz="2160" dirty="0">
                <a:solidFill>
                  <a:srgbClr val="09234F"/>
                </a:solidFill>
                <a:latin typeface="Arimo"/>
                <a:ea typeface="Arimo"/>
              </a:rPr>
              <a:t>用于创建和编辑磁盘映像文件。</a:t>
            </a:r>
          </a:p>
          <a:p>
            <a:pPr marL="466493" lvl="1" indent="-233247" algn="l">
              <a:lnSpc>
                <a:spcPct val="132000"/>
              </a:lnSpc>
              <a:buFont typeface="Arial"/>
              <a:buChar char="•"/>
            </a:pPr>
            <a:r>
              <a:rPr lang="en-US" altLang="zh-CN" sz="2160" dirty="0" err="1">
                <a:solidFill>
                  <a:srgbClr val="09234F"/>
                </a:solidFill>
                <a:latin typeface="Arimo"/>
                <a:ea typeface="Arimo"/>
              </a:rPr>
              <a:t>makefont</a:t>
            </a:r>
            <a:r>
              <a:rPr lang="en-US" altLang="zh-CN" sz="2160" dirty="0">
                <a:solidFill>
                  <a:srgbClr val="09234F"/>
                </a:solidFill>
                <a:latin typeface="Arimo"/>
                <a:ea typeface="Arimo"/>
              </a:rPr>
              <a:t> – </a:t>
            </a:r>
            <a:r>
              <a:rPr lang="zh-CN" altLang="en-US" sz="2160" dirty="0">
                <a:solidFill>
                  <a:srgbClr val="09234F"/>
                </a:solidFill>
                <a:latin typeface="Arimo"/>
                <a:ea typeface="Arimo"/>
              </a:rPr>
              <a:t>可以将字库文件转换为二进制字库文件</a:t>
            </a:r>
            <a:r>
              <a:rPr lang="en-US" altLang="zh-CN" sz="2160" dirty="0">
                <a:solidFill>
                  <a:srgbClr val="09234F"/>
                </a:solidFill>
                <a:latin typeface="Arimo"/>
                <a:ea typeface="Arimo"/>
              </a:rPr>
              <a:t>.</a:t>
            </a:r>
          </a:p>
          <a:p>
            <a:pPr marL="466493" lvl="1" indent="-233247" algn="l">
              <a:lnSpc>
                <a:spcPct val="132000"/>
              </a:lnSpc>
              <a:buFont typeface="Arial"/>
              <a:buChar char="•"/>
            </a:pPr>
            <a:r>
              <a:rPr lang="en-US" altLang="zh-CN" sz="2160" dirty="0">
                <a:solidFill>
                  <a:srgbClr val="09234F"/>
                </a:solidFill>
                <a:latin typeface="Arimo"/>
                <a:ea typeface="Arimo"/>
              </a:rPr>
              <a:t>bin2obj – </a:t>
            </a:r>
            <a:r>
              <a:rPr lang="zh-CN" altLang="en-US" sz="2160" dirty="0">
                <a:solidFill>
                  <a:srgbClr val="09234F"/>
                </a:solidFill>
                <a:latin typeface="Arimo"/>
                <a:ea typeface="Arimo"/>
              </a:rPr>
              <a:t>将二进制字库文件转换为语言数组</a:t>
            </a:r>
            <a:r>
              <a:rPr lang="en-US" altLang="zh-CN" sz="2160" dirty="0">
                <a:solidFill>
                  <a:srgbClr val="09234F"/>
                </a:solidFill>
                <a:latin typeface="Arimo"/>
                <a:ea typeface="Arimo"/>
              </a:rPr>
              <a:t>,</a:t>
            </a:r>
            <a:r>
              <a:rPr lang="zh-CN" altLang="en-US" sz="2160" dirty="0">
                <a:solidFill>
                  <a:srgbClr val="09234F"/>
                </a:solidFill>
                <a:latin typeface="Arimo"/>
                <a:ea typeface="Arimo"/>
              </a:rPr>
              <a:t>并储存在</a:t>
            </a:r>
            <a:r>
              <a:rPr lang="en-US" altLang="zh-CN" sz="2160" dirty="0">
                <a:solidFill>
                  <a:srgbClr val="09234F"/>
                </a:solidFill>
                <a:latin typeface="Arimo"/>
                <a:ea typeface="Arimo"/>
              </a:rPr>
              <a:t>.obj </a:t>
            </a:r>
            <a:r>
              <a:rPr lang="zh-CN" altLang="en-US" sz="2160" dirty="0">
                <a:solidFill>
                  <a:srgbClr val="09234F"/>
                </a:solidFill>
                <a:latin typeface="Arimo"/>
                <a:ea typeface="Arimo"/>
              </a:rPr>
              <a:t>文件中。</a:t>
            </a:r>
          </a:p>
          <a:p>
            <a:pPr marL="466493" lvl="1" indent="-233247" algn="l">
              <a:lnSpc>
                <a:spcPct val="132000"/>
              </a:lnSpc>
              <a:buFont typeface="Arial"/>
              <a:buChar char="•"/>
            </a:pPr>
            <a:r>
              <a:rPr lang="en-US" altLang="zh-CN" sz="2160" dirty="0">
                <a:solidFill>
                  <a:srgbClr val="09234F"/>
                </a:solidFill>
                <a:latin typeface="Arimo"/>
                <a:ea typeface="Arimo"/>
              </a:rPr>
              <a:t>QEMU - </a:t>
            </a:r>
            <a:r>
              <a:rPr lang="zh-CN" altLang="en-US" sz="2160" dirty="0">
                <a:solidFill>
                  <a:srgbClr val="09234F"/>
                </a:solidFill>
                <a:latin typeface="Arimo"/>
                <a:ea typeface="Arimo"/>
              </a:rPr>
              <a:t>通用开源的计算机仿真器和虚拟器。</a:t>
            </a:r>
          </a:p>
          <a:p>
            <a:pPr marL="466493" lvl="1" indent="-233247" algn="l">
              <a:lnSpc>
                <a:spcPts val="2916"/>
              </a:lnSpc>
              <a:buFont typeface="Arial"/>
              <a:buChar char="•"/>
            </a:pPr>
            <a:endParaRPr lang="en-US" sz="2160" dirty="0">
              <a:solidFill>
                <a:srgbClr val="09234F"/>
              </a:solidFill>
              <a:latin typeface="Arimo"/>
              <a:ea typeface="Arimo"/>
            </a:endParaRPr>
          </a:p>
        </p:txBody>
      </p:sp>
      <p:grpSp>
        <p:nvGrpSpPr>
          <p:cNvPr id="37" name="Group 37"/>
          <p:cNvGrpSpPr/>
          <p:nvPr/>
        </p:nvGrpSpPr>
        <p:grpSpPr>
          <a:xfrm>
            <a:off x="8614156" y="2273124"/>
            <a:ext cx="8668308" cy="51827"/>
            <a:chOff x="0" y="0"/>
            <a:chExt cx="8550000" cy="51120"/>
          </a:xfrm>
        </p:grpSpPr>
        <p:sp>
          <p:nvSpPr>
            <p:cNvPr id="38" name="Freeform 38"/>
            <p:cNvSpPr/>
            <p:nvPr/>
          </p:nvSpPr>
          <p:spPr>
            <a:xfrm>
              <a:off x="25527" y="0"/>
              <a:ext cx="8498840" cy="51181"/>
            </a:xfrm>
            <a:custGeom>
              <a:avLst/>
              <a:gdLst/>
              <a:ahLst/>
              <a:cxnLst/>
              <a:rect l="l" t="t" r="r" b="b"/>
              <a:pathLst>
                <a:path w="8498840" h="51181">
                  <a:moveTo>
                    <a:pt x="0" y="0"/>
                  </a:moveTo>
                  <a:lnTo>
                    <a:pt x="8498840" y="0"/>
                  </a:lnTo>
                  <a:lnTo>
                    <a:pt x="8498840" y="51181"/>
                  </a:lnTo>
                  <a:lnTo>
                    <a:pt x="0" y="51181"/>
                  </a:lnTo>
                  <a:close/>
                </a:path>
              </a:pathLst>
            </a:custGeom>
            <a:solidFill>
              <a:srgbClr val="09234F"/>
            </a:solidFill>
          </p:spPr>
        </p:sp>
      </p:grpSp>
      <p:pic>
        <p:nvPicPr>
          <p:cNvPr id="2052" name="Picture 4">
            <a:extLst>
              <a:ext uri="{FF2B5EF4-FFF2-40B4-BE49-F238E27FC236}">
                <a16:creationId xmlns:a16="http://schemas.microsoft.com/office/drawing/2014/main" id="{29C298D1-23B8-2B66-A0E8-CE14E4DAC1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6643" y="2383855"/>
            <a:ext cx="5035081" cy="5035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TextBox 30">
            <a:extLst>
              <a:ext uri="{FF2B5EF4-FFF2-40B4-BE49-F238E27FC236}">
                <a16:creationId xmlns:a16="http://schemas.microsoft.com/office/drawing/2014/main" id="{23AB3179-8137-4C56-11FB-17D092D2B819}"/>
              </a:ext>
            </a:extLst>
          </p:cNvPr>
          <p:cNvSpPr txBox="1"/>
          <p:nvPr/>
        </p:nvSpPr>
        <p:spPr>
          <a:xfrm>
            <a:off x="682284" y="1363525"/>
            <a:ext cx="5257800" cy="7425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34984" lvl="1" algn="l">
              <a:lnSpc>
                <a:spcPct val="150000"/>
              </a:lnSpc>
            </a:pPr>
            <a:r>
              <a:rPr lang="en-US" altLang="zh-CN" sz="3600" b="1" dirty="0">
                <a:solidFill>
                  <a:srgbClr val="09234F"/>
                </a:solidFill>
                <a:latin typeface="+mj-lt"/>
                <a:ea typeface="Arimo"/>
              </a:rPr>
              <a:t>《30 </a:t>
            </a:r>
            <a:r>
              <a:rPr lang="zh-CN" altLang="en-US" sz="3600" b="1" dirty="0">
                <a:solidFill>
                  <a:srgbClr val="09234F"/>
                </a:solidFill>
                <a:latin typeface="+mj-lt"/>
                <a:ea typeface="Arimo"/>
              </a:rPr>
              <a:t>天自制操作系统</a:t>
            </a:r>
            <a:r>
              <a:rPr lang="en-US" altLang="zh-CN" sz="3600" b="1" dirty="0">
                <a:solidFill>
                  <a:srgbClr val="09234F"/>
                </a:solidFill>
                <a:latin typeface="+mj-lt"/>
                <a:ea typeface="Arimo"/>
              </a:rPr>
              <a:t>》</a:t>
            </a:r>
            <a:endParaRPr lang="en-US" sz="3600" b="1" dirty="0">
              <a:solidFill>
                <a:srgbClr val="09234F"/>
              </a:solidFill>
              <a:latin typeface="+mj-lt"/>
              <a:ea typeface="Arimo"/>
            </a:endParaRPr>
          </a:p>
        </p:txBody>
      </p:sp>
      <p:sp>
        <p:nvSpPr>
          <p:cNvPr id="43" name="TextBox 31">
            <a:extLst>
              <a:ext uri="{FF2B5EF4-FFF2-40B4-BE49-F238E27FC236}">
                <a16:creationId xmlns:a16="http://schemas.microsoft.com/office/drawing/2014/main" id="{F750C791-0456-9BD9-768B-472519AEEB65}"/>
              </a:ext>
            </a:extLst>
          </p:cNvPr>
          <p:cNvSpPr txBox="1"/>
          <p:nvPr/>
        </p:nvSpPr>
        <p:spPr>
          <a:xfrm>
            <a:off x="8476456" y="7572537"/>
            <a:ext cx="11029164" cy="11262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43443" lvl="1" algn="l">
              <a:lnSpc>
                <a:spcPts val="3044"/>
              </a:lnSpc>
            </a:pPr>
            <a:r>
              <a:rPr lang="zh-CN" altLang="en-US" sz="2255" dirty="0">
                <a:solidFill>
                  <a:srgbClr val="09234F"/>
                </a:solidFill>
                <a:latin typeface="Arimo"/>
                <a:ea typeface="Arimo"/>
              </a:rPr>
              <a:t>在书籍上下文中，作者为了教学与实验目的</a:t>
            </a:r>
            <a:r>
              <a:rPr lang="en-US" altLang="zh-CN" sz="2255" dirty="0">
                <a:solidFill>
                  <a:srgbClr val="09234F"/>
                </a:solidFill>
                <a:latin typeface="Arimo"/>
                <a:ea typeface="Arimo"/>
              </a:rPr>
              <a:t>,</a:t>
            </a:r>
          </a:p>
          <a:p>
            <a:pPr marL="243443" lvl="1" algn="l">
              <a:lnSpc>
                <a:spcPts val="3044"/>
              </a:lnSpc>
            </a:pPr>
            <a:r>
              <a:rPr lang="zh-CN" altLang="en-US" sz="2255" dirty="0">
                <a:solidFill>
                  <a:srgbClr val="09234F"/>
                </a:solidFill>
                <a:latin typeface="Arimo"/>
                <a:ea typeface="Arimo"/>
              </a:rPr>
              <a:t>使用了自创的</a:t>
            </a:r>
            <a:r>
              <a:rPr lang="en-US" altLang="zh-CN" sz="2255" dirty="0">
                <a:solidFill>
                  <a:srgbClr val="09234F"/>
                </a:solidFill>
                <a:latin typeface="Arimo"/>
                <a:ea typeface="Arimo"/>
              </a:rPr>
              <a:t>.</a:t>
            </a:r>
            <a:r>
              <a:rPr lang="en-US" altLang="zh-CN" sz="2255" dirty="0" err="1">
                <a:solidFill>
                  <a:srgbClr val="09234F"/>
                </a:solidFill>
                <a:latin typeface="Arimo"/>
                <a:ea typeface="Arimo"/>
              </a:rPr>
              <a:t>hrb</a:t>
            </a:r>
            <a:r>
              <a:rPr lang="en-US" altLang="zh-CN" sz="2255" dirty="0">
                <a:solidFill>
                  <a:srgbClr val="09234F"/>
                </a:solidFill>
                <a:latin typeface="Arimo"/>
                <a:ea typeface="Arimo"/>
              </a:rPr>
              <a:t> </a:t>
            </a:r>
            <a:r>
              <a:rPr lang="zh-CN" altLang="en-US" sz="2255" dirty="0">
                <a:solidFill>
                  <a:srgbClr val="09234F"/>
                </a:solidFill>
                <a:latin typeface="Arimo"/>
                <a:ea typeface="Arimo"/>
              </a:rPr>
              <a:t>文件格式作为可执行二进制文件的目标格式</a:t>
            </a:r>
            <a:r>
              <a:rPr lang="en-US" altLang="zh-CN" sz="2255" dirty="0">
                <a:solidFill>
                  <a:srgbClr val="09234F"/>
                </a:solidFill>
                <a:latin typeface="Arimo"/>
                <a:ea typeface="Arimo"/>
              </a:rPr>
              <a:t>, </a:t>
            </a:r>
          </a:p>
          <a:p>
            <a:pPr marL="243443" lvl="1" algn="l">
              <a:lnSpc>
                <a:spcPts val="3044"/>
              </a:lnSpc>
            </a:pPr>
            <a:r>
              <a:rPr lang="en-US" altLang="zh-CN" sz="2255" dirty="0" err="1">
                <a:solidFill>
                  <a:srgbClr val="09234F"/>
                </a:solidFill>
                <a:latin typeface="Arimo"/>
                <a:ea typeface="Arimo"/>
              </a:rPr>
              <a:t>Ource</a:t>
            </a:r>
            <a:r>
              <a:rPr lang="en-US" altLang="zh-CN" sz="2255" dirty="0">
                <a:solidFill>
                  <a:srgbClr val="09234F"/>
                </a:solidFill>
                <a:latin typeface="Arimo"/>
                <a:ea typeface="Arimo"/>
              </a:rPr>
              <a:t> </a:t>
            </a:r>
            <a:r>
              <a:rPr lang="zh-CN" altLang="en-US" sz="2255" dirty="0">
                <a:solidFill>
                  <a:srgbClr val="09234F"/>
                </a:solidFill>
                <a:latin typeface="Arimo"/>
                <a:ea typeface="Arimo"/>
              </a:rPr>
              <a:t>也因此将其沿袭了下来。</a:t>
            </a:r>
          </a:p>
        </p:txBody>
      </p: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51360" y="1028700"/>
            <a:ext cx="8065440" cy="8091360"/>
          </a:xfrm>
          <a:custGeom>
            <a:avLst/>
            <a:gdLst/>
            <a:ahLst/>
            <a:cxnLst/>
            <a:rect l="l" t="t" r="r" b="b"/>
            <a:pathLst>
              <a:path w="8065440" h="8091360">
                <a:moveTo>
                  <a:pt x="0" y="0"/>
                </a:moveTo>
                <a:lnTo>
                  <a:pt x="8065440" y="0"/>
                </a:lnTo>
                <a:lnTo>
                  <a:pt x="8065440" y="8091360"/>
                </a:lnTo>
                <a:lnTo>
                  <a:pt x="0" y="80913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" b="-9"/>
            </a:stretch>
          </a:blipFill>
        </p:spPr>
        <p:txBody>
          <a:bodyPr/>
          <a:lstStyle/>
          <a:p>
            <a:endParaRPr lang="zh-CN" altLang="en-US" dirty="0"/>
          </a:p>
        </p:txBody>
      </p:sp>
      <p:sp>
        <p:nvSpPr>
          <p:cNvPr id="3" name="Freeform 3"/>
          <p:cNvSpPr/>
          <p:nvPr/>
        </p:nvSpPr>
        <p:spPr>
          <a:xfrm>
            <a:off x="0" y="0"/>
            <a:ext cx="12125160" cy="1069200"/>
          </a:xfrm>
          <a:custGeom>
            <a:avLst/>
            <a:gdLst/>
            <a:ahLst/>
            <a:cxnLst/>
            <a:rect l="l" t="t" r="r" b="b"/>
            <a:pathLst>
              <a:path w="12125160" h="1069200">
                <a:moveTo>
                  <a:pt x="0" y="0"/>
                </a:moveTo>
                <a:lnTo>
                  <a:pt x="12125160" y="0"/>
                </a:lnTo>
                <a:lnTo>
                  <a:pt x="12125160" y="1069200"/>
                </a:lnTo>
                <a:lnTo>
                  <a:pt x="0" y="10692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1" b="-31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5711840" y="284040"/>
            <a:ext cx="2181060" cy="526500"/>
          </a:xfrm>
          <a:custGeom>
            <a:avLst/>
            <a:gdLst/>
            <a:ahLst/>
            <a:cxnLst/>
            <a:rect l="l" t="t" r="r" b="b"/>
            <a:pathLst>
              <a:path w="2181060" h="526500">
                <a:moveTo>
                  <a:pt x="0" y="0"/>
                </a:moveTo>
                <a:lnTo>
                  <a:pt x="2181060" y="0"/>
                </a:lnTo>
                <a:lnTo>
                  <a:pt x="2181060" y="526500"/>
                </a:lnTo>
                <a:lnTo>
                  <a:pt x="0" y="5265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265" b="-265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963940" y="211680"/>
            <a:ext cx="675000" cy="671760"/>
          </a:xfrm>
          <a:custGeom>
            <a:avLst/>
            <a:gdLst/>
            <a:ahLst/>
            <a:cxnLst/>
            <a:rect l="l" t="t" r="r" b="b"/>
            <a:pathLst>
              <a:path w="675000" h="671760">
                <a:moveTo>
                  <a:pt x="0" y="0"/>
                </a:moveTo>
                <a:lnTo>
                  <a:pt x="675000" y="0"/>
                </a:lnTo>
                <a:lnTo>
                  <a:pt x="675000" y="671760"/>
                </a:lnTo>
                <a:lnTo>
                  <a:pt x="0" y="67176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241" b="-241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0" y="9513180"/>
            <a:ext cx="18288180" cy="773820"/>
          </a:xfrm>
          <a:custGeom>
            <a:avLst/>
            <a:gdLst/>
            <a:ahLst/>
            <a:cxnLst/>
            <a:rect l="l" t="t" r="r" b="b"/>
            <a:pathLst>
              <a:path w="18288180" h="773820">
                <a:moveTo>
                  <a:pt x="0" y="0"/>
                </a:moveTo>
                <a:lnTo>
                  <a:pt x="18288180" y="0"/>
                </a:lnTo>
                <a:lnTo>
                  <a:pt x="18288180" y="773820"/>
                </a:lnTo>
                <a:lnTo>
                  <a:pt x="0" y="77382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1040825" r="-14931" b="-387058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6349580" y="9810720"/>
            <a:ext cx="1545480" cy="283500"/>
          </a:xfrm>
          <a:custGeom>
            <a:avLst/>
            <a:gdLst/>
            <a:ahLst/>
            <a:cxnLst/>
            <a:rect l="l" t="t" r="r" b="b"/>
            <a:pathLst>
              <a:path w="1545480" h="283500">
                <a:moveTo>
                  <a:pt x="0" y="0"/>
                </a:moveTo>
                <a:lnTo>
                  <a:pt x="1545480" y="0"/>
                </a:lnTo>
                <a:lnTo>
                  <a:pt x="1545480" y="283500"/>
                </a:lnTo>
                <a:lnTo>
                  <a:pt x="0" y="2835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" r="-1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83160" y="9437040"/>
            <a:ext cx="18390240" cy="154440"/>
          </a:xfrm>
          <a:custGeom>
            <a:avLst/>
            <a:gdLst/>
            <a:ahLst/>
            <a:cxnLst/>
            <a:rect l="l" t="t" r="r" b="b"/>
            <a:pathLst>
              <a:path w="18390240" h="154440">
                <a:moveTo>
                  <a:pt x="0" y="0"/>
                </a:moveTo>
                <a:lnTo>
                  <a:pt x="18390240" y="0"/>
                </a:lnTo>
                <a:lnTo>
                  <a:pt x="18390240" y="154440"/>
                </a:lnTo>
                <a:lnTo>
                  <a:pt x="0" y="15444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330" b="-330"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-73980" y="978480"/>
            <a:ext cx="18390780" cy="154980"/>
          </a:xfrm>
          <a:custGeom>
            <a:avLst/>
            <a:gdLst/>
            <a:ahLst/>
            <a:cxnLst/>
            <a:rect l="l" t="t" r="r" b="b"/>
            <a:pathLst>
              <a:path w="18390780" h="154980">
                <a:moveTo>
                  <a:pt x="0" y="0"/>
                </a:moveTo>
                <a:lnTo>
                  <a:pt x="18390780" y="0"/>
                </a:lnTo>
                <a:lnTo>
                  <a:pt x="18390780" y="154980"/>
                </a:lnTo>
                <a:lnTo>
                  <a:pt x="0" y="15498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156" b="-156"/>
            </a:stretch>
          </a:blipFill>
        </p:spPr>
      </p:sp>
      <p:sp>
        <p:nvSpPr>
          <p:cNvPr id="29" name="TextBox 29"/>
          <p:cNvSpPr txBox="1"/>
          <p:nvPr/>
        </p:nvSpPr>
        <p:spPr>
          <a:xfrm>
            <a:off x="709068" y="185377"/>
            <a:ext cx="3270762" cy="6412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zh-CN" altLang="en-US" sz="4200" spc="-1" dirty="0">
                <a:solidFill>
                  <a:srgbClr val="F6D9A7"/>
                </a:solidFill>
                <a:ea typeface="Arial Bold"/>
              </a:rPr>
              <a:t>开发环境介绍</a:t>
            </a:r>
            <a:endParaRPr lang="en-US" sz="4200" spc="-1" dirty="0">
              <a:solidFill>
                <a:srgbClr val="F6D9A7"/>
              </a:solidFill>
              <a:ea typeface="Arial Bold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2F4E8212-BF22-4917-3ADD-F1BCEE08372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72275" y="1746235"/>
            <a:ext cx="16406657" cy="5454340"/>
          </a:xfrm>
          <a:prstGeom prst="rect">
            <a:avLst/>
          </a:prstGeom>
        </p:spPr>
      </p:pic>
      <p:sp>
        <p:nvSpPr>
          <p:cNvPr id="18" name="TextBox 30">
            <a:extLst>
              <a:ext uri="{FF2B5EF4-FFF2-40B4-BE49-F238E27FC236}">
                <a16:creationId xmlns:a16="http://schemas.microsoft.com/office/drawing/2014/main" id="{1B45C938-CAA4-BF8C-46BC-4C4B42CE261A}"/>
              </a:ext>
            </a:extLst>
          </p:cNvPr>
          <p:cNvSpPr txBox="1"/>
          <p:nvPr/>
        </p:nvSpPr>
        <p:spPr>
          <a:xfrm>
            <a:off x="2138979" y="7308303"/>
            <a:ext cx="14473247" cy="7321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34984" lvl="1" algn="l">
              <a:lnSpc>
                <a:spcPct val="150000"/>
              </a:lnSpc>
            </a:pPr>
            <a:r>
              <a:rPr lang="zh-CN" altLang="en-US" sz="3600" b="1" dirty="0">
                <a:solidFill>
                  <a:srgbClr val="09234F"/>
                </a:solidFill>
                <a:latin typeface="Arimo"/>
                <a:ea typeface="Arimo"/>
              </a:rPr>
              <a:t>使用</a:t>
            </a:r>
            <a:r>
              <a:rPr lang="en-US" altLang="zh-CN" sz="3600" b="1" dirty="0" err="1">
                <a:solidFill>
                  <a:srgbClr val="09234F"/>
                </a:solidFill>
                <a:latin typeface="Arimo"/>
                <a:ea typeface="Arimo"/>
              </a:rPr>
              <a:t>edimg</a:t>
            </a:r>
            <a:r>
              <a:rPr lang="zh-CN" altLang="en-US" sz="3600" b="1" dirty="0">
                <a:solidFill>
                  <a:srgbClr val="09234F"/>
                </a:solidFill>
                <a:latin typeface="Arimo"/>
                <a:ea typeface="Arimo"/>
              </a:rPr>
              <a:t>创建</a:t>
            </a:r>
            <a:r>
              <a:rPr lang="en-US" altLang="zh-CN" sz="3600" b="1" dirty="0">
                <a:solidFill>
                  <a:srgbClr val="09234F"/>
                </a:solidFill>
                <a:latin typeface="Arimo"/>
                <a:ea typeface="Arimo"/>
              </a:rPr>
              <a:t>.</a:t>
            </a:r>
            <a:r>
              <a:rPr lang="en-US" altLang="zh-CN" sz="3600" b="1" dirty="0" err="1">
                <a:solidFill>
                  <a:srgbClr val="09234F"/>
                </a:solidFill>
                <a:latin typeface="Arimo"/>
                <a:ea typeface="Arimo"/>
              </a:rPr>
              <a:t>img</a:t>
            </a:r>
            <a:r>
              <a:rPr lang="zh-CN" altLang="en-US" sz="3600" b="1" dirty="0">
                <a:solidFill>
                  <a:srgbClr val="09234F"/>
                </a:solidFill>
                <a:latin typeface="Arimo"/>
                <a:ea typeface="Arimo"/>
              </a:rPr>
              <a:t>磁盘映像后，使用</a:t>
            </a:r>
            <a:r>
              <a:rPr lang="en-US" altLang="zh-CN" sz="3600" b="1" dirty="0">
                <a:solidFill>
                  <a:srgbClr val="09234F"/>
                </a:solidFill>
                <a:latin typeface="Arimo"/>
                <a:ea typeface="Arimo"/>
              </a:rPr>
              <a:t>QEMU</a:t>
            </a:r>
            <a:r>
              <a:rPr lang="zh-CN" altLang="en-US" sz="3600" b="1" dirty="0">
                <a:solidFill>
                  <a:srgbClr val="09234F"/>
                </a:solidFill>
                <a:latin typeface="Arimo"/>
                <a:ea typeface="Arimo"/>
              </a:rPr>
              <a:t>模拟器即可运行操作系统。</a:t>
            </a:r>
            <a:endParaRPr lang="en-US" sz="3600" b="1" dirty="0">
              <a:solidFill>
                <a:srgbClr val="09234F"/>
              </a:solidFill>
              <a:latin typeface="Arimo"/>
              <a:ea typeface="Arimo"/>
            </a:endParaRPr>
          </a:p>
        </p:txBody>
      </p:sp>
      <p:sp>
        <p:nvSpPr>
          <p:cNvPr id="19" name="TextBox 30">
            <a:extLst>
              <a:ext uri="{FF2B5EF4-FFF2-40B4-BE49-F238E27FC236}">
                <a16:creationId xmlns:a16="http://schemas.microsoft.com/office/drawing/2014/main" id="{60C96EF5-21E8-1992-4F56-152420470DF9}"/>
              </a:ext>
            </a:extLst>
          </p:cNvPr>
          <p:cNvSpPr txBox="1"/>
          <p:nvPr/>
        </p:nvSpPr>
        <p:spPr>
          <a:xfrm>
            <a:off x="709068" y="1133460"/>
            <a:ext cx="4982663" cy="10982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34984" lvl="1" algn="l">
              <a:lnSpc>
                <a:spcPct val="150000"/>
              </a:lnSpc>
            </a:pPr>
            <a:r>
              <a:rPr lang="zh-CN" altLang="en-US" sz="5400" b="1" dirty="0">
                <a:solidFill>
                  <a:srgbClr val="09234F"/>
                </a:solidFill>
                <a:latin typeface="Arimo"/>
                <a:ea typeface="Arimo"/>
              </a:rPr>
              <a:t>总体开发路线</a:t>
            </a:r>
            <a:endParaRPr lang="en-US" sz="5400" b="1" dirty="0">
              <a:solidFill>
                <a:srgbClr val="09234F"/>
              </a:solidFill>
              <a:latin typeface="Arimo"/>
              <a:ea typeface="Arimo"/>
            </a:endParaRPr>
          </a:p>
        </p:txBody>
      </p:sp>
    </p:spTree>
    <p:extLst>
      <p:ext uri="{BB962C8B-B14F-4D97-AF65-F5344CB8AC3E}">
        <p14:creationId xmlns:p14="http://schemas.microsoft.com/office/powerpoint/2010/main" val="3512751351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51360" y="1028700"/>
            <a:ext cx="8065440" cy="8091360"/>
          </a:xfrm>
          <a:custGeom>
            <a:avLst/>
            <a:gdLst/>
            <a:ahLst/>
            <a:cxnLst/>
            <a:rect l="l" t="t" r="r" b="b"/>
            <a:pathLst>
              <a:path w="8065440" h="8091360">
                <a:moveTo>
                  <a:pt x="0" y="0"/>
                </a:moveTo>
                <a:lnTo>
                  <a:pt x="8065440" y="0"/>
                </a:lnTo>
                <a:lnTo>
                  <a:pt x="8065440" y="8091360"/>
                </a:lnTo>
                <a:lnTo>
                  <a:pt x="0" y="80913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" b="-9"/>
            </a:stretch>
          </a:blipFill>
        </p:spPr>
        <p:txBody>
          <a:bodyPr/>
          <a:lstStyle/>
          <a:p>
            <a:endParaRPr lang="zh-CN" altLang="en-US" dirty="0"/>
          </a:p>
        </p:txBody>
      </p:sp>
      <p:sp>
        <p:nvSpPr>
          <p:cNvPr id="3" name="Freeform 3"/>
          <p:cNvSpPr/>
          <p:nvPr/>
        </p:nvSpPr>
        <p:spPr>
          <a:xfrm>
            <a:off x="0" y="0"/>
            <a:ext cx="12125160" cy="1069200"/>
          </a:xfrm>
          <a:custGeom>
            <a:avLst/>
            <a:gdLst/>
            <a:ahLst/>
            <a:cxnLst/>
            <a:rect l="l" t="t" r="r" b="b"/>
            <a:pathLst>
              <a:path w="12125160" h="1069200">
                <a:moveTo>
                  <a:pt x="0" y="0"/>
                </a:moveTo>
                <a:lnTo>
                  <a:pt x="12125160" y="0"/>
                </a:lnTo>
                <a:lnTo>
                  <a:pt x="12125160" y="1069200"/>
                </a:lnTo>
                <a:lnTo>
                  <a:pt x="0" y="10692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1" b="-31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5711840" y="284040"/>
            <a:ext cx="2181060" cy="526500"/>
          </a:xfrm>
          <a:custGeom>
            <a:avLst/>
            <a:gdLst/>
            <a:ahLst/>
            <a:cxnLst/>
            <a:rect l="l" t="t" r="r" b="b"/>
            <a:pathLst>
              <a:path w="2181060" h="526500">
                <a:moveTo>
                  <a:pt x="0" y="0"/>
                </a:moveTo>
                <a:lnTo>
                  <a:pt x="2181060" y="0"/>
                </a:lnTo>
                <a:lnTo>
                  <a:pt x="2181060" y="526500"/>
                </a:lnTo>
                <a:lnTo>
                  <a:pt x="0" y="5265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265" b="-265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963940" y="211680"/>
            <a:ext cx="675000" cy="671760"/>
          </a:xfrm>
          <a:custGeom>
            <a:avLst/>
            <a:gdLst/>
            <a:ahLst/>
            <a:cxnLst/>
            <a:rect l="l" t="t" r="r" b="b"/>
            <a:pathLst>
              <a:path w="675000" h="671760">
                <a:moveTo>
                  <a:pt x="0" y="0"/>
                </a:moveTo>
                <a:lnTo>
                  <a:pt x="675000" y="0"/>
                </a:lnTo>
                <a:lnTo>
                  <a:pt x="675000" y="671760"/>
                </a:lnTo>
                <a:lnTo>
                  <a:pt x="0" y="67176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241" b="-241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0" y="9513180"/>
            <a:ext cx="18288180" cy="773820"/>
          </a:xfrm>
          <a:custGeom>
            <a:avLst/>
            <a:gdLst/>
            <a:ahLst/>
            <a:cxnLst/>
            <a:rect l="l" t="t" r="r" b="b"/>
            <a:pathLst>
              <a:path w="18288180" h="773820">
                <a:moveTo>
                  <a:pt x="0" y="0"/>
                </a:moveTo>
                <a:lnTo>
                  <a:pt x="18288180" y="0"/>
                </a:lnTo>
                <a:lnTo>
                  <a:pt x="18288180" y="773820"/>
                </a:lnTo>
                <a:lnTo>
                  <a:pt x="0" y="77382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1040825" r="-14931" b="-387058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6349580" y="9810720"/>
            <a:ext cx="1545480" cy="283500"/>
          </a:xfrm>
          <a:custGeom>
            <a:avLst/>
            <a:gdLst/>
            <a:ahLst/>
            <a:cxnLst/>
            <a:rect l="l" t="t" r="r" b="b"/>
            <a:pathLst>
              <a:path w="1545480" h="283500">
                <a:moveTo>
                  <a:pt x="0" y="0"/>
                </a:moveTo>
                <a:lnTo>
                  <a:pt x="1545480" y="0"/>
                </a:lnTo>
                <a:lnTo>
                  <a:pt x="1545480" y="283500"/>
                </a:lnTo>
                <a:lnTo>
                  <a:pt x="0" y="2835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" r="-1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83160" y="9437040"/>
            <a:ext cx="18390240" cy="154440"/>
          </a:xfrm>
          <a:custGeom>
            <a:avLst/>
            <a:gdLst/>
            <a:ahLst/>
            <a:cxnLst/>
            <a:rect l="l" t="t" r="r" b="b"/>
            <a:pathLst>
              <a:path w="18390240" h="154440">
                <a:moveTo>
                  <a:pt x="0" y="0"/>
                </a:moveTo>
                <a:lnTo>
                  <a:pt x="18390240" y="0"/>
                </a:lnTo>
                <a:lnTo>
                  <a:pt x="18390240" y="154440"/>
                </a:lnTo>
                <a:lnTo>
                  <a:pt x="0" y="15444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330" b="-330"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-73980" y="978480"/>
            <a:ext cx="18390780" cy="154980"/>
          </a:xfrm>
          <a:custGeom>
            <a:avLst/>
            <a:gdLst/>
            <a:ahLst/>
            <a:cxnLst/>
            <a:rect l="l" t="t" r="r" b="b"/>
            <a:pathLst>
              <a:path w="18390780" h="154980">
                <a:moveTo>
                  <a:pt x="0" y="0"/>
                </a:moveTo>
                <a:lnTo>
                  <a:pt x="18390780" y="0"/>
                </a:lnTo>
                <a:lnTo>
                  <a:pt x="18390780" y="154980"/>
                </a:lnTo>
                <a:lnTo>
                  <a:pt x="0" y="15498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156" b="-156"/>
            </a:stretch>
          </a:blipFill>
        </p:spPr>
      </p:sp>
      <p:sp>
        <p:nvSpPr>
          <p:cNvPr id="29" name="TextBox 29"/>
          <p:cNvSpPr txBox="1"/>
          <p:nvPr/>
        </p:nvSpPr>
        <p:spPr>
          <a:xfrm>
            <a:off x="709068" y="185377"/>
            <a:ext cx="3270762" cy="6412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zh-CN" altLang="en-US" sz="4200" spc="-1" dirty="0">
                <a:solidFill>
                  <a:srgbClr val="F6D9A7"/>
                </a:solidFill>
                <a:ea typeface="Arial Bold"/>
              </a:rPr>
              <a:t>开发环境介绍</a:t>
            </a:r>
            <a:endParaRPr lang="en-US" sz="4200" spc="-1" dirty="0">
              <a:solidFill>
                <a:srgbClr val="F6D9A7"/>
              </a:solidFill>
              <a:ea typeface="Arial Bold"/>
            </a:endParaRPr>
          </a:p>
        </p:txBody>
      </p:sp>
      <p:sp>
        <p:nvSpPr>
          <p:cNvPr id="19" name="TextBox 30">
            <a:extLst>
              <a:ext uri="{FF2B5EF4-FFF2-40B4-BE49-F238E27FC236}">
                <a16:creationId xmlns:a16="http://schemas.microsoft.com/office/drawing/2014/main" id="{60C96EF5-21E8-1992-4F56-152420470DF9}"/>
              </a:ext>
            </a:extLst>
          </p:cNvPr>
          <p:cNvSpPr txBox="1"/>
          <p:nvPr/>
        </p:nvSpPr>
        <p:spPr>
          <a:xfrm>
            <a:off x="310906" y="1228500"/>
            <a:ext cx="3100932" cy="8135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34984" lvl="1" algn="l">
              <a:lnSpc>
                <a:spcPct val="150000"/>
              </a:lnSpc>
            </a:pPr>
            <a:r>
              <a:rPr lang="zh-CN" altLang="en-US" sz="4000" b="1" dirty="0">
                <a:solidFill>
                  <a:srgbClr val="09234F"/>
                </a:solidFill>
                <a:latin typeface="Arimo"/>
                <a:ea typeface="Arimo"/>
              </a:rPr>
              <a:t>开发方式</a:t>
            </a:r>
            <a:endParaRPr lang="en-US" sz="4000" b="1" dirty="0">
              <a:solidFill>
                <a:srgbClr val="09234F"/>
              </a:solidFill>
              <a:latin typeface="Arimo"/>
              <a:ea typeface="Arimo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0D35FC25-2B8F-2CAF-4A77-ED0B5DF6891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5760" y="4610099"/>
            <a:ext cx="5993056" cy="4212039"/>
          </a:xfrm>
          <a:prstGeom prst="rect">
            <a:avLst/>
          </a:prstGeom>
        </p:spPr>
      </p:pic>
      <p:sp>
        <p:nvSpPr>
          <p:cNvPr id="14" name="TextBox 30">
            <a:extLst>
              <a:ext uri="{FF2B5EF4-FFF2-40B4-BE49-F238E27FC236}">
                <a16:creationId xmlns:a16="http://schemas.microsoft.com/office/drawing/2014/main" id="{E3240B0D-165D-FA9E-760F-7D1632282DBB}"/>
              </a:ext>
            </a:extLst>
          </p:cNvPr>
          <p:cNvSpPr txBox="1"/>
          <p:nvPr/>
        </p:nvSpPr>
        <p:spPr>
          <a:xfrm>
            <a:off x="326146" y="2155656"/>
            <a:ext cx="8229600" cy="28405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34984" lvl="1" algn="l">
              <a:lnSpc>
                <a:spcPct val="150000"/>
              </a:lnSpc>
            </a:pPr>
            <a:r>
              <a:rPr lang="zh-CN" altLang="en-US" sz="3200" b="1" dirty="0">
                <a:solidFill>
                  <a:srgbClr val="09234F"/>
                </a:solidFill>
                <a:latin typeface="Arimo"/>
                <a:ea typeface="Arimo"/>
              </a:rPr>
              <a:t>使用</a:t>
            </a:r>
            <a:r>
              <a:rPr lang="en-US" altLang="zh-CN" sz="3200" b="1" dirty="0">
                <a:solidFill>
                  <a:srgbClr val="09234F"/>
                </a:solidFill>
                <a:latin typeface="Arimo"/>
                <a:ea typeface="Arimo"/>
              </a:rPr>
              <a:t>Git</a:t>
            </a:r>
            <a:r>
              <a:rPr lang="zh-CN" altLang="en-US" sz="3200" b="1" dirty="0">
                <a:solidFill>
                  <a:srgbClr val="09234F"/>
                </a:solidFill>
                <a:latin typeface="Arimo"/>
                <a:ea typeface="Arimo"/>
              </a:rPr>
              <a:t>进行版本控制</a:t>
            </a:r>
            <a:endParaRPr lang="en-US" altLang="zh-CN" sz="3200" b="1" dirty="0">
              <a:solidFill>
                <a:srgbClr val="09234F"/>
              </a:solidFill>
              <a:latin typeface="Arimo"/>
              <a:ea typeface="Arimo"/>
            </a:endParaRPr>
          </a:p>
          <a:p>
            <a:pPr marL="234984" lvl="1">
              <a:lnSpc>
                <a:spcPct val="150000"/>
              </a:lnSpc>
            </a:pPr>
            <a:r>
              <a:rPr lang="zh-CN" altLang="en-US" sz="2800" b="1" dirty="0">
                <a:solidFill>
                  <a:srgbClr val="09234F"/>
                </a:solidFill>
                <a:latin typeface="Arimo"/>
                <a:ea typeface="Arimo"/>
              </a:rPr>
              <a:t>内核源代码以</a:t>
            </a:r>
            <a:r>
              <a:rPr lang="en-US" altLang="zh-CN" sz="2800" b="1" dirty="0">
                <a:solidFill>
                  <a:srgbClr val="09234F"/>
                </a:solidFill>
                <a:latin typeface="Arimo"/>
                <a:ea typeface="Arimo"/>
              </a:rPr>
              <a:t>MIT</a:t>
            </a:r>
            <a:r>
              <a:rPr lang="zh-CN" altLang="en-US" sz="2800" b="1" dirty="0">
                <a:solidFill>
                  <a:srgbClr val="09234F"/>
                </a:solidFill>
                <a:latin typeface="Arimo"/>
                <a:ea typeface="Arimo"/>
              </a:rPr>
              <a:t>协议开源发布在</a:t>
            </a:r>
            <a:r>
              <a:rPr lang="en-US" altLang="zh-CN" sz="2800" b="1" dirty="0" err="1">
                <a:solidFill>
                  <a:srgbClr val="09234F"/>
                </a:solidFill>
                <a:latin typeface="Arimo"/>
                <a:ea typeface="Arimo"/>
              </a:rPr>
              <a:t>Github</a:t>
            </a:r>
            <a:r>
              <a:rPr lang="zh-CN" altLang="en-US" sz="2800" b="1" dirty="0">
                <a:solidFill>
                  <a:srgbClr val="09234F"/>
                </a:solidFill>
                <a:latin typeface="Arimo"/>
                <a:ea typeface="Arimo"/>
              </a:rPr>
              <a:t>上，</a:t>
            </a:r>
            <a:endParaRPr lang="en-US" altLang="zh-CN" sz="2800" b="1" dirty="0">
              <a:solidFill>
                <a:srgbClr val="09234F"/>
              </a:solidFill>
              <a:latin typeface="Arimo"/>
              <a:ea typeface="Arimo"/>
            </a:endParaRPr>
          </a:p>
          <a:p>
            <a:pPr marL="234984" lvl="1">
              <a:lnSpc>
                <a:spcPct val="150000"/>
              </a:lnSpc>
            </a:pPr>
            <a:r>
              <a:rPr lang="en-US" altLang="zh-CN" sz="2800" b="1" dirty="0">
                <a:solidFill>
                  <a:srgbClr val="09234F"/>
                </a:solidFill>
                <a:latin typeface="Arimo"/>
                <a:ea typeface="Arimo"/>
              </a:rPr>
              <a:t>40</a:t>
            </a:r>
            <a:r>
              <a:rPr lang="zh-CN" altLang="en-US" sz="2800" b="1" dirty="0">
                <a:solidFill>
                  <a:srgbClr val="09234F"/>
                </a:solidFill>
                <a:latin typeface="Arimo"/>
                <a:ea typeface="Arimo"/>
              </a:rPr>
              <a:t>次</a:t>
            </a:r>
            <a:r>
              <a:rPr lang="en-US" altLang="zh-CN" sz="2800" b="1" dirty="0">
                <a:solidFill>
                  <a:srgbClr val="09234F"/>
                </a:solidFill>
                <a:latin typeface="Arimo"/>
                <a:ea typeface="Arimo"/>
              </a:rPr>
              <a:t>Commit</a:t>
            </a:r>
            <a:r>
              <a:rPr lang="zh-CN" altLang="en-US" sz="2800" b="1" dirty="0">
                <a:solidFill>
                  <a:srgbClr val="09234F"/>
                </a:solidFill>
                <a:latin typeface="Arimo"/>
                <a:ea typeface="Arimo"/>
              </a:rPr>
              <a:t>记录，目前有</a:t>
            </a:r>
            <a:r>
              <a:rPr lang="en-US" altLang="zh-CN" sz="2800" b="1" dirty="0">
                <a:solidFill>
                  <a:srgbClr val="09234F"/>
                </a:solidFill>
                <a:latin typeface="Arimo"/>
                <a:ea typeface="Arimo"/>
              </a:rPr>
              <a:t>3</a:t>
            </a:r>
            <a:r>
              <a:rPr lang="zh-CN" altLang="en-US" sz="2800" b="1" dirty="0">
                <a:solidFill>
                  <a:srgbClr val="09234F"/>
                </a:solidFill>
                <a:latin typeface="Arimo"/>
                <a:ea typeface="Arimo"/>
              </a:rPr>
              <a:t>个</a:t>
            </a:r>
            <a:r>
              <a:rPr lang="en-US" altLang="zh-CN" sz="2800" b="1" dirty="0">
                <a:solidFill>
                  <a:srgbClr val="09234F"/>
                </a:solidFill>
                <a:latin typeface="Arimo"/>
                <a:ea typeface="Arimo"/>
              </a:rPr>
              <a:t>Star~</a:t>
            </a:r>
          </a:p>
          <a:p>
            <a:pPr marL="234984" lvl="1" algn="l">
              <a:lnSpc>
                <a:spcPct val="150000"/>
              </a:lnSpc>
            </a:pPr>
            <a:endParaRPr lang="en-US" sz="4000" b="1" dirty="0">
              <a:solidFill>
                <a:srgbClr val="09234F"/>
              </a:solidFill>
              <a:latin typeface="Arimo"/>
              <a:ea typeface="Arimo"/>
            </a:endParaRP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A5C8D3CF-E8DD-4BDB-B439-B7AFAB33C75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387502" y="1895391"/>
            <a:ext cx="6858418" cy="6952655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BCF859D0-B80B-280F-49A6-9B8E384C15B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07950" y="5981551"/>
            <a:ext cx="4539942" cy="2840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118595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77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22720" y="9409463"/>
            <a:ext cx="18609220" cy="877537"/>
          </a:xfrm>
          <a:custGeom>
            <a:avLst/>
            <a:gdLst/>
            <a:ahLst/>
            <a:cxnLst/>
            <a:rect l="l" t="t" r="r" b="b"/>
            <a:pathLst>
              <a:path w="18609220" h="877537">
                <a:moveTo>
                  <a:pt x="0" y="0"/>
                </a:moveTo>
                <a:lnTo>
                  <a:pt x="18609220" y="0"/>
                </a:lnTo>
                <a:lnTo>
                  <a:pt x="18609220" y="877537"/>
                </a:lnTo>
                <a:lnTo>
                  <a:pt x="0" y="87753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219420" y="-95580"/>
            <a:ext cx="18507420" cy="10382580"/>
            <a:chOff x="0" y="0"/>
            <a:chExt cx="24676560" cy="1384344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676608" cy="13843508"/>
            </a:xfrm>
            <a:custGeom>
              <a:avLst/>
              <a:gdLst/>
              <a:ahLst/>
              <a:cxnLst/>
              <a:rect l="l" t="t" r="r" b="b"/>
              <a:pathLst>
                <a:path w="24676608" h="13843508">
                  <a:moveTo>
                    <a:pt x="127127" y="0"/>
                  </a:moveTo>
                  <a:lnTo>
                    <a:pt x="24549481" y="0"/>
                  </a:lnTo>
                  <a:cubicBezTo>
                    <a:pt x="24619713" y="0"/>
                    <a:pt x="24676608" y="56896"/>
                    <a:pt x="24676608" y="127127"/>
                  </a:cubicBezTo>
                  <a:lnTo>
                    <a:pt x="24676608" y="13716381"/>
                  </a:lnTo>
                  <a:cubicBezTo>
                    <a:pt x="24676608" y="13786613"/>
                    <a:pt x="24619713" y="13843508"/>
                    <a:pt x="24549481" y="13843508"/>
                  </a:cubicBezTo>
                  <a:lnTo>
                    <a:pt x="127127" y="13843508"/>
                  </a:lnTo>
                  <a:cubicBezTo>
                    <a:pt x="56896" y="13843508"/>
                    <a:pt x="0" y="13786613"/>
                    <a:pt x="0" y="13716381"/>
                  </a:cubicBezTo>
                  <a:lnTo>
                    <a:pt x="0" y="127127"/>
                  </a:lnTo>
                  <a:cubicBezTo>
                    <a:pt x="0" y="56896"/>
                    <a:pt x="56896" y="0"/>
                    <a:pt x="127127" y="0"/>
                  </a:cubicBezTo>
                  <a:moveTo>
                    <a:pt x="127127" y="254127"/>
                  </a:moveTo>
                  <a:lnTo>
                    <a:pt x="127127" y="127127"/>
                  </a:lnTo>
                  <a:lnTo>
                    <a:pt x="254127" y="127127"/>
                  </a:lnTo>
                  <a:lnTo>
                    <a:pt x="254127" y="13716381"/>
                  </a:lnTo>
                  <a:lnTo>
                    <a:pt x="127127" y="13716381"/>
                  </a:lnTo>
                  <a:lnTo>
                    <a:pt x="127127" y="13589254"/>
                  </a:lnTo>
                  <a:lnTo>
                    <a:pt x="24549481" y="13589254"/>
                  </a:lnTo>
                  <a:lnTo>
                    <a:pt x="24549481" y="13716381"/>
                  </a:lnTo>
                  <a:lnTo>
                    <a:pt x="24422354" y="13716381"/>
                  </a:lnTo>
                  <a:lnTo>
                    <a:pt x="24422354" y="127127"/>
                  </a:lnTo>
                  <a:lnTo>
                    <a:pt x="24549481" y="127127"/>
                  </a:lnTo>
                  <a:lnTo>
                    <a:pt x="24549481" y="254127"/>
                  </a:lnTo>
                  <a:lnTo>
                    <a:pt x="127127" y="254127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-95310" y="-95310"/>
            <a:ext cx="18478800" cy="10384740"/>
            <a:chOff x="0" y="0"/>
            <a:chExt cx="24638400" cy="1384632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4638508" cy="13846429"/>
            </a:xfrm>
            <a:custGeom>
              <a:avLst/>
              <a:gdLst/>
              <a:ahLst/>
              <a:cxnLst/>
              <a:rect l="l" t="t" r="r" b="b"/>
              <a:pathLst>
                <a:path w="24638508" h="13846429">
                  <a:moveTo>
                    <a:pt x="127127" y="0"/>
                  </a:moveTo>
                  <a:lnTo>
                    <a:pt x="24511381" y="0"/>
                  </a:lnTo>
                  <a:cubicBezTo>
                    <a:pt x="24581613" y="0"/>
                    <a:pt x="24638508" y="56896"/>
                    <a:pt x="24638508" y="127127"/>
                  </a:cubicBezTo>
                  <a:lnTo>
                    <a:pt x="24638508" y="13719302"/>
                  </a:lnTo>
                  <a:cubicBezTo>
                    <a:pt x="24638508" y="13789533"/>
                    <a:pt x="24581613" y="13846429"/>
                    <a:pt x="24511381" y="13846429"/>
                  </a:cubicBezTo>
                  <a:lnTo>
                    <a:pt x="127127" y="13846429"/>
                  </a:lnTo>
                  <a:cubicBezTo>
                    <a:pt x="56896" y="13846429"/>
                    <a:pt x="0" y="13789533"/>
                    <a:pt x="0" y="13719302"/>
                  </a:cubicBezTo>
                  <a:lnTo>
                    <a:pt x="0" y="127127"/>
                  </a:lnTo>
                  <a:cubicBezTo>
                    <a:pt x="0" y="56896"/>
                    <a:pt x="56896" y="0"/>
                    <a:pt x="127127" y="0"/>
                  </a:cubicBezTo>
                  <a:moveTo>
                    <a:pt x="127127" y="254127"/>
                  </a:moveTo>
                  <a:lnTo>
                    <a:pt x="127127" y="127127"/>
                  </a:lnTo>
                  <a:lnTo>
                    <a:pt x="254127" y="127127"/>
                  </a:lnTo>
                  <a:lnTo>
                    <a:pt x="254127" y="13719302"/>
                  </a:lnTo>
                  <a:lnTo>
                    <a:pt x="127127" y="13719302"/>
                  </a:lnTo>
                  <a:lnTo>
                    <a:pt x="127127" y="13592175"/>
                  </a:lnTo>
                  <a:lnTo>
                    <a:pt x="24511381" y="13592175"/>
                  </a:lnTo>
                  <a:lnTo>
                    <a:pt x="24511381" y="13719302"/>
                  </a:lnTo>
                  <a:lnTo>
                    <a:pt x="24384254" y="13719302"/>
                  </a:lnTo>
                  <a:lnTo>
                    <a:pt x="24384254" y="127127"/>
                  </a:lnTo>
                  <a:lnTo>
                    <a:pt x="24511381" y="127127"/>
                  </a:lnTo>
                  <a:lnTo>
                    <a:pt x="24511381" y="254127"/>
                  </a:lnTo>
                  <a:lnTo>
                    <a:pt x="127127" y="254127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3710340" y="3540780"/>
            <a:ext cx="2111940" cy="2114640"/>
            <a:chOff x="0" y="0"/>
            <a:chExt cx="2815920" cy="281952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815971" cy="2819527"/>
            </a:xfrm>
            <a:custGeom>
              <a:avLst/>
              <a:gdLst/>
              <a:ahLst/>
              <a:cxnLst/>
              <a:rect l="l" t="t" r="r" b="b"/>
              <a:pathLst>
                <a:path w="2815971" h="2819527">
                  <a:moveTo>
                    <a:pt x="9398" y="0"/>
                  </a:moveTo>
                  <a:lnTo>
                    <a:pt x="2806573" y="0"/>
                  </a:lnTo>
                  <a:cubicBezTo>
                    <a:pt x="2811780" y="0"/>
                    <a:pt x="2815971" y="4191"/>
                    <a:pt x="2815971" y="9398"/>
                  </a:cubicBezTo>
                  <a:lnTo>
                    <a:pt x="2815971" y="2810129"/>
                  </a:lnTo>
                  <a:cubicBezTo>
                    <a:pt x="2815971" y="2815336"/>
                    <a:pt x="2811780" y="2819527"/>
                    <a:pt x="2806573" y="2819527"/>
                  </a:cubicBezTo>
                  <a:lnTo>
                    <a:pt x="9398" y="2819527"/>
                  </a:lnTo>
                  <a:cubicBezTo>
                    <a:pt x="4191" y="2819527"/>
                    <a:pt x="0" y="2815336"/>
                    <a:pt x="0" y="2810129"/>
                  </a:cubicBezTo>
                  <a:lnTo>
                    <a:pt x="0" y="9398"/>
                  </a:lnTo>
                  <a:cubicBezTo>
                    <a:pt x="0" y="4191"/>
                    <a:pt x="4191" y="0"/>
                    <a:pt x="9398" y="0"/>
                  </a:cubicBezTo>
                  <a:moveTo>
                    <a:pt x="9398" y="18669"/>
                  </a:moveTo>
                  <a:lnTo>
                    <a:pt x="9398" y="9398"/>
                  </a:lnTo>
                  <a:lnTo>
                    <a:pt x="18796" y="9398"/>
                  </a:lnTo>
                  <a:lnTo>
                    <a:pt x="18796" y="2810129"/>
                  </a:lnTo>
                  <a:lnTo>
                    <a:pt x="9398" y="2810129"/>
                  </a:lnTo>
                  <a:lnTo>
                    <a:pt x="9398" y="2800731"/>
                  </a:lnTo>
                  <a:lnTo>
                    <a:pt x="2806573" y="2800731"/>
                  </a:lnTo>
                  <a:lnTo>
                    <a:pt x="2806573" y="2810129"/>
                  </a:lnTo>
                  <a:lnTo>
                    <a:pt x="2797175" y="2810129"/>
                  </a:lnTo>
                  <a:lnTo>
                    <a:pt x="2797175" y="9398"/>
                  </a:lnTo>
                  <a:lnTo>
                    <a:pt x="2806573" y="9398"/>
                  </a:lnTo>
                  <a:lnTo>
                    <a:pt x="2806573" y="18796"/>
                  </a:lnTo>
                  <a:lnTo>
                    <a:pt x="9398" y="18796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9" name="Freeform 9"/>
          <p:cNvSpPr/>
          <p:nvPr/>
        </p:nvSpPr>
        <p:spPr>
          <a:xfrm>
            <a:off x="9244260" y="795420"/>
            <a:ext cx="8064900" cy="8091360"/>
          </a:xfrm>
          <a:custGeom>
            <a:avLst/>
            <a:gdLst/>
            <a:ahLst/>
            <a:cxnLst/>
            <a:rect l="l" t="t" r="r" b="b"/>
            <a:pathLst>
              <a:path w="8064900" h="8091360">
                <a:moveTo>
                  <a:pt x="0" y="0"/>
                </a:moveTo>
                <a:lnTo>
                  <a:pt x="8064900" y="0"/>
                </a:lnTo>
                <a:lnTo>
                  <a:pt x="8064900" y="8091360"/>
                </a:lnTo>
                <a:lnTo>
                  <a:pt x="0" y="80913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6" b="-6"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3264840" y="2645460"/>
            <a:ext cx="3533760" cy="3638520"/>
            <a:chOff x="0" y="0"/>
            <a:chExt cx="4711680" cy="485136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711700" cy="4851400"/>
            </a:xfrm>
            <a:custGeom>
              <a:avLst/>
              <a:gdLst/>
              <a:ahLst/>
              <a:cxnLst/>
              <a:rect l="l" t="t" r="r" b="b"/>
              <a:pathLst>
                <a:path w="4711700" h="4851400">
                  <a:moveTo>
                    <a:pt x="0" y="0"/>
                  </a:moveTo>
                  <a:lnTo>
                    <a:pt x="4711700" y="0"/>
                  </a:lnTo>
                  <a:lnTo>
                    <a:pt x="4711700" y="4851400"/>
                  </a:lnTo>
                  <a:lnTo>
                    <a:pt x="0" y="4851400"/>
                  </a:lnTo>
                  <a:close/>
                </a:path>
              </a:pathLst>
            </a:custGeom>
            <a:solidFill>
              <a:srgbClr val="003778"/>
            </a:solidFill>
          </p:spPr>
        </p:sp>
      </p:grpSp>
      <p:sp>
        <p:nvSpPr>
          <p:cNvPr id="12" name="Freeform 12"/>
          <p:cNvSpPr/>
          <p:nvPr/>
        </p:nvSpPr>
        <p:spPr>
          <a:xfrm>
            <a:off x="16263180" y="9770760"/>
            <a:ext cx="1378620" cy="144720"/>
          </a:xfrm>
          <a:custGeom>
            <a:avLst/>
            <a:gdLst/>
            <a:ahLst/>
            <a:cxnLst/>
            <a:rect l="l" t="t" r="r" b="b"/>
            <a:pathLst>
              <a:path w="1378620" h="144720">
                <a:moveTo>
                  <a:pt x="0" y="0"/>
                </a:moveTo>
                <a:lnTo>
                  <a:pt x="1378620" y="0"/>
                </a:lnTo>
                <a:lnTo>
                  <a:pt x="1378620" y="144720"/>
                </a:lnTo>
                <a:lnTo>
                  <a:pt x="0" y="14472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37980" b="-37980"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6097015" y="3636051"/>
            <a:ext cx="2217916" cy="2154011"/>
            <a:chOff x="0" y="0"/>
            <a:chExt cx="2723760" cy="2645280"/>
          </a:xfrm>
        </p:grpSpPr>
        <p:sp>
          <p:nvSpPr>
            <p:cNvPr id="14" name="Freeform 14"/>
            <p:cNvSpPr/>
            <p:nvPr/>
          </p:nvSpPr>
          <p:spPr>
            <a:xfrm>
              <a:off x="12573" y="12573"/>
              <a:ext cx="2698623" cy="2620137"/>
            </a:xfrm>
            <a:custGeom>
              <a:avLst/>
              <a:gdLst/>
              <a:ahLst/>
              <a:cxnLst/>
              <a:rect l="l" t="t" r="r" b="b"/>
              <a:pathLst>
                <a:path w="2698623" h="2620137">
                  <a:moveTo>
                    <a:pt x="0" y="0"/>
                  </a:moveTo>
                  <a:lnTo>
                    <a:pt x="2698623" y="0"/>
                  </a:lnTo>
                  <a:lnTo>
                    <a:pt x="2698623" y="2620137"/>
                  </a:lnTo>
                  <a:lnTo>
                    <a:pt x="0" y="2620137"/>
                  </a:lnTo>
                  <a:close/>
                </a:path>
              </a:pathLst>
            </a:custGeom>
            <a:solidFill>
              <a:srgbClr val="003778"/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0" y="0"/>
              <a:ext cx="2723769" cy="2645283"/>
            </a:xfrm>
            <a:custGeom>
              <a:avLst/>
              <a:gdLst/>
              <a:ahLst/>
              <a:cxnLst/>
              <a:rect l="l" t="t" r="r" b="b"/>
              <a:pathLst>
                <a:path w="2723769" h="2645283">
                  <a:moveTo>
                    <a:pt x="12573" y="0"/>
                  </a:moveTo>
                  <a:lnTo>
                    <a:pt x="2711196" y="0"/>
                  </a:lnTo>
                  <a:cubicBezTo>
                    <a:pt x="2718181" y="0"/>
                    <a:pt x="2723769" y="5588"/>
                    <a:pt x="2723769" y="12573"/>
                  </a:cubicBezTo>
                  <a:lnTo>
                    <a:pt x="2723769" y="2632710"/>
                  </a:lnTo>
                  <a:cubicBezTo>
                    <a:pt x="2723769" y="2639695"/>
                    <a:pt x="2718181" y="2645283"/>
                    <a:pt x="2711196" y="2645283"/>
                  </a:cubicBezTo>
                  <a:lnTo>
                    <a:pt x="12573" y="2645283"/>
                  </a:lnTo>
                  <a:cubicBezTo>
                    <a:pt x="5588" y="2645283"/>
                    <a:pt x="0" y="2639695"/>
                    <a:pt x="0" y="2632710"/>
                  </a:cubicBezTo>
                  <a:lnTo>
                    <a:pt x="0" y="12573"/>
                  </a:lnTo>
                  <a:cubicBezTo>
                    <a:pt x="0" y="5588"/>
                    <a:pt x="5588" y="0"/>
                    <a:pt x="12573" y="0"/>
                  </a:cubicBezTo>
                  <a:moveTo>
                    <a:pt x="12573" y="25146"/>
                  </a:moveTo>
                  <a:lnTo>
                    <a:pt x="12573" y="12573"/>
                  </a:lnTo>
                  <a:lnTo>
                    <a:pt x="25146" y="12573"/>
                  </a:lnTo>
                  <a:lnTo>
                    <a:pt x="25146" y="2632710"/>
                  </a:lnTo>
                  <a:lnTo>
                    <a:pt x="12573" y="2632710"/>
                  </a:lnTo>
                  <a:lnTo>
                    <a:pt x="12573" y="2620137"/>
                  </a:lnTo>
                  <a:lnTo>
                    <a:pt x="2711196" y="2620137"/>
                  </a:lnTo>
                  <a:lnTo>
                    <a:pt x="2711196" y="2632710"/>
                  </a:lnTo>
                  <a:lnTo>
                    <a:pt x="2698623" y="2632710"/>
                  </a:lnTo>
                  <a:lnTo>
                    <a:pt x="2698623" y="12573"/>
                  </a:lnTo>
                  <a:lnTo>
                    <a:pt x="2711196" y="12573"/>
                  </a:lnTo>
                  <a:lnTo>
                    <a:pt x="2711196" y="25146"/>
                  </a:lnTo>
                  <a:lnTo>
                    <a:pt x="12573" y="25146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6" name="TextBox 16"/>
          <p:cNvSpPr txBox="1"/>
          <p:nvPr/>
        </p:nvSpPr>
        <p:spPr>
          <a:xfrm>
            <a:off x="8686406" y="4027743"/>
            <a:ext cx="6385496" cy="11749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461"/>
              </a:lnSpc>
            </a:pPr>
            <a:r>
              <a:rPr lang="zh-CN" altLang="en-US" sz="7884" spc="-1" dirty="0">
                <a:solidFill>
                  <a:srgbClr val="F2F2F2"/>
                </a:solidFill>
                <a:ea typeface="Arial"/>
              </a:rPr>
              <a:t>功能介绍</a:t>
            </a:r>
            <a:endParaRPr lang="en-US" sz="7884" spc="-1" dirty="0">
              <a:solidFill>
                <a:srgbClr val="F2F2F2"/>
              </a:solidFill>
              <a:ea typeface="Arial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6267818" y="4050265"/>
            <a:ext cx="1937476" cy="12466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774"/>
              </a:lnSpc>
            </a:pPr>
            <a:r>
              <a:rPr lang="en-US" sz="8978" spc="-44" dirty="0">
                <a:solidFill>
                  <a:srgbClr val="F2F2F2"/>
                </a:solidFill>
                <a:latin typeface="Evolventa Bold"/>
              </a:rPr>
              <a:t>02</a:t>
            </a:r>
          </a:p>
        </p:txBody>
      </p:sp>
      <p:sp>
        <p:nvSpPr>
          <p:cNvPr id="18" name="Freeform 18"/>
          <p:cNvSpPr/>
          <p:nvPr/>
        </p:nvSpPr>
        <p:spPr>
          <a:xfrm>
            <a:off x="2818216" y="3540780"/>
            <a:ext cx="2272441" cy="2274786"/>
          </a:xfrm>
          <a:custGeom>
            <a:avLst/>
            <a:gdLst/>
            <a:ahLst/>
            <a:cxnLst/>
            <a:rect l="l" t="t" r="r" b="b"/>
            <a:pathLst>
              <a:path w="2272441" h="2274786">
                <a:moveTo>
                  <a:pt x="0" y="0"/>
                </a:moveTo>
                <a:lnTo>
                  <a:pt x="2272441" y="0"/>
                </a:lnTo>
                <a:lnTo>
                  <a:pt x="2272441" y="2274786"/>
                </a:lnTo>
                <a:lnTo>
                  <a:pt x="0" y="227478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51" r="-51"/>
            </a:stretch>
          </a:blipFill>
        </p:spPr>
      </p:sp>
      <p:grpSp>
        <p:nvGrpSpPr>
          <p:cNvPr id="19" name="Group 19"/>
          <p:cNvGrpSpPr/>
          <p:nvPr/>
        </p:nvGrpSpPr>
        <p:grpSpPr>
          <a:xfrm>
            <a:off x="5465586" y="3625498"/>
            <a:ext cx="41626" cy="2175117"/>
            <a:chOff x="0" y="0"/>
            <a:chExt cx="51120" cy="2671200"/>
          </a:xfrm>
        </p:grpSpPr>
        <p:sp>
          <p:nvSpPr>
            <p:cNvPr id="20" name="Freeform 20"/>
            <p:cNvSpPr/>
            <p:nvPr/>
          </p:nvSpPr>
          <p:spPr>
            <a:xfrm>
              <a:off x="0" y="25527"/>
              <a:ext cx="51181" cy="2620137"/>
            </a:xfrm>
            <a:custGeom>
              <a:avLst/>
              <a:gdLst/>
              <a:ahLst/>
              <a:cxnLst/>
              <a:rect l="l" t="t" r="r" b="b"/>
              <a:pathLst>
                <a:path w="51181" h="2620137">
                  <a:moveTo>
                    <a:pt x="51181" y="0"/>
                  </a:moveTo>
                  <a:lnTo>
                    <a:pt x="51181" y="2620137"/>
                  </a:lnTo>
                  <a:lnTo>
                    <a:pt x="0" y="26201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21" name="Freeform 21"/>
          <p:cNvSpPr/>
          <p:nvPr/>
        </p:nvSpPr>
        <p:spPr>
          <a:xfrm>
            <a:off x="15966180" y="1162080"/>
            <a:ext cx="2043360" cy="856980"/>
          </a:xfrm>
          <a:custGeom>
            <a:avLst/>
            <a:gdLst/>
            <a:ahLst/>
            <a:cxnLst/>
            <a:rect l="l" t="t" r="r" b="b"/>
            <a:pathLst>
              <a:path w="2043360" h="856980">
                <a:moveTo>
                  <a:pt x="0" y="0"/>
                </a:moveTo>
                <a:lnTo>
                  <a:pt x="2043360" y="0"/>
                </a:lnTo>
                <a:lnTo>
                  <a:pt x="2043360" y="856980"/>
                </a:lnTo>
                <a:lnTo>
                  <a:pt x="0" y="85698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21" b="-21"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14912886" y="7020"/>
            <a:ext cx="3375114" cy="1171800"/>
          </a:xfrm>
          <a:custGeom>
            <a:avLst/>
            <a:gdLst/>
            <a:ahLst/>
            <a:cxnLst/>
            <a:rect l="l" t="t" r="r" b="b"/>
            <a:pathLst>
              <a:path w="3375114" h="1171800">
                <a:moveTo>
                  <a:pt x="0" y="0"/>
                </a:moveTo>
                <a:lnTo>
                  <a:pt x="3375114" y="0"/>
                </a:lnTo>
                <a:lnTo>
                  <a:pt x="3375114" y="1171800"/>
                </a:lnTo>
                <a:lnTo>
                  <a:pt x="0" y="11718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4158404511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25160" cy="1069200"/>
          </a:xfrm>
          <a:custGeom>
            <a:avLst/>
            <a:gdLst/>
            <a:ahLst/>
            <a:cxnLst/>
            <a:rect l="l" t="t" r="r" b="b"/>
            <a:pathLst>
              <a:path w="12125160" h="1069200">
                <a:moveTo>
                  <a:pt x="0" y="0"/>
                </a:moveTo>
                <a:lnTo>
                  <a:pt x="12125160" y="0"/>
                </a:lnTo>
                <a:lnTo>
                  <a:pt x="12125160" y="1069200"/>
                </a:lnTo>
                <a:lnTo>
                  <a:pt x="0" y="10692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1" b="-31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711840" y="284040"/>
            <a:ext cx="2181060" cy="526500"/>
          </a:xfrm>
          <a:custGeom>
            <a:avLst/>
            <a:gdLst/>
            <a:ahLst/>
            <a:cxnLst/>
            <a:rect l="l" t="t" r="r" b="b"/>
            <a:pathLst>
              <a:path w="2181060" h="526500">
                <a:moveTo>
                  <a:pt x="0" y="0"/>
                </a:moveTo>
                <a:lnTo>
                  <a:pt x="2181060" y="0"/>
                </a:lnTo>
                <a:lnTo>
                  <a:pt x="2181060" y="526500"/>
                </a:lnTo>
                <a:lnTo>
                  <a:pt x="0" y="5265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65" b="-265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963940" y="211680"/>
            <a:ext cx="675000" cy="671760"/>
          </a:xfrm>
          <a:custGeom>
            <a:avLst/>
            <a:gdLst/>
            <a:ahLst/>
            <a:cxnLst/>
            <a:rect l="l" t="t" r="r" b="b"/>
            <a:pathLst>
              <a:path w="675000" h="671760">
                <a:moveTo>
                  <a:pt x="0" y="0"/>
                </a:moveTo>
                <a:lnTo>
                  <a:pt x="675000" y="0"/>
                </a:lnTo>
                <a:lnTo>
                  <a:pt x="675000" y="671760"/>
                </a:lnTo>
                <a:lnTo>
                  <a:pt x="0" y="67176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241" b="-241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0" y="9513180"/>
            <a:ext cx="18288180" cy="773820"/>
          </a:xfrm>
          <a:custGeom>
            <a:avLst/>
            <a:gdLst/>
            <a:ahLst/>
            <a:cxnLst/>
            <a:rect l="l" t="t" r="r" b="b"/>
            <a:pathLst>
              <a:path w="18288180" h="773820">
                <a:moveTo>
                  <a:pt x="0" y="0"/>
                </a:moveTo>
                <a:lnTo>
                  <a:pt x="18288180" y="0"/>
                </a:lnTo>
                <a:lnTo>
                  <a:pt x="18288180" y="773820"/>
                </a:lnTo>
                <a:lnTo>
                  <a:pt x="0" y="77382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1040825" r="-14931" b="-387058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6349580" y="9810720"/>
            <a:ext cx="1545480" cy="283500"/>
          </a:xfrm>
          <a:custGeom>
            <a:avLst/>
            <a:gdLst/>
            <a:ahLst/>
            <a:cxnLst/>
            <a:rect l="l" t="t" r="r" b="b"/>
            <a:pathLst>
              <a:path w="1545480" h="283500">
                <a:moveTo>
                  <a:pt x="0" y="0"/>
                </a:moveTo>
                <a:lnTo>
                  <a:pt x="1545480" y="0"/>
                </a:lnTo>
                <a:lnTo>
                  <a:pt x="1545480" y="283500"/>
                </a:lnTo>
                <a:lnTo>
                  <a:pt x="0" y="2835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" r="-1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83160" y="9437040"/>
            <a:ext cx="18390240" cy="154440"/>
          </a:xfrm>
          <a:custGeom>
            <a:avLst/>
            <a:gdLst/>
            <a:ahLst/>
            <a:cxnLst/>
            <a:rect l="l" t="t" r="r" b="b"/>
            <a:pathLst>
              <a:path w="18390240" h="154440">
                <a:moveTo>
                  <a:pt x="0" y="0"/>
                </a:moveTo>
                <a:lnTo>
                  <a:pt x="18390240" y="0"/>
                </a:lnTo>
                <a:lnTo>
                  <a:pt x="18390240" y="154440"/>
                </a:lnTo>
                <a:lnTo>
                  <a:pt x="0" y="15444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330" b="-330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73980" y="978480"/>
            <a:ext cx="18390780" cy="154980"/>
          </a:xfrm>
          <a:custGeom>
            <a:avLst/>
            <a:gdLst/>
            <a:ahLst/>
            <a:cxnLst/>
            <a:rect l="l" t="t" r="r" b="b"/>
            <a:pathLst>
              <a:path w="18390780" h="154980">
                <a:moveTo>
                  <a:pt x="0" y="0"/>
                </a:moveTo>
                <a:lnTo>
                  <a:pt x="18390780" y="0"/>
                </a:lnTo>
                <a:lnTo>
                  <a:pt x="18390780" y="154980"/>
                </a:lnTo>
                <a:lnTo>
                  <a:pt x="0" y="15498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156" b="-156"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464716" y="1811534"/>
            <a:ext cx="1102691" cy="1102691"/>
          </a:xfrm>
          <a:custGeom>
            <a:avLst/>
            <a:gdLst/>
            <a:ahLst/>
            <a:cxnLst/>
            <a:rect l="l" t="t" r="r" b="b"/>
            <a:pathLst>
              <a:path w="1470254" h="1470254">
                <a:moveTo>
                  <a:pt x="0" y="0"/>
                </a:moveTo>
                <a:lnTo>
                  <a:pt x="1470254" y="0"/>
                </a:lnTo>
                <a:lnTo>
                  <a:pt x="1470254" y="1470254"/>
                </a:lnTo>
                <a:lnTo>
                  <a:pt x="0" y="147025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426719" y="3240473"/>
            <a:ext cx="1030494" cy="1280460"/>
          </a:xfrm>
          <a:custGeom>
            <a:avLst/>
            <a:gdLst/>
            <a:ahLst/>
            <a:cxnLst/>
            <a:rect l="l" t="t" r="r" b="b"/>
            <a:pathLst>
              <a:path w="1336674" h="1638879">
                <a:moveTo>
                  <a:pt x="0" y="0"/>
                </a:moveTo>
                <a:lnTo>
                  <a:pt x="1336674" y="0"/>
                </a:lnTo>
                <a:lnTo>
                  <a:pt x="1336674" y="1638879"/>
                </a:lnTo>
                <a:lnTo>
                  <a:pt x="0" y="163887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632626" y="3243796"/>
            <a:ext cx="3825914" cy="5171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56"/>
              </a:lnSpc>
            </a:pPr>
            <a:r>
              <a:rPr lang="zh-CN" altLang="en-US" sz="2785" b="1" spc="31" dirty="0">
                <a:solidFill>
                  <a:srgbClr val="003778"/>
                </a:solidFill>
                <a:latin typeface="Arial Bold"/>
                <a:ea typeface="Arial Bold"/>
              </a:rPr>
              <a:t>中断处理</a:t>
            </a:r>
            <a:endParaRPr lang="en-US" sz="2785" b="1" spc="31" dirty="0">
              <a:solidFill>
                <a:srgbClr val="003778"/>
              </a:solidFill>
              <a:latin typeface="Arial Bold"/>
              <a:ea typeface="Arial 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670366" y="3773949"/>
            <a:ext cx="6000025" cy="7310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981"/>
              </a:lnSpc>
              <a:spcBef>
                <a:spcPct val="0"/>
              </a:spcBef>
            </a:pPr>
            <a:r>
              <a:rPr lang="zh-CN" altLang="en-US" sz="1910" spc="-1" dirty="0">
                <a:solidFill>
                  <a:srgbClr val="000000"/>
                </a:solidFill>
                <a:latin typeface="Arial"/>
                <a:ea typeface="Arial"/>
              </a:rPr>
              <a:t>通过初始化可编程中断控制器，设置相应的中断向量表，</a:t>
            </a:r>
            <a:r>
              <a:rPr lang="en-US" altLang="zh-CN" sz="1910" spc="-1" dirty="0" err="1">
                <a:solidFill>
                  <a:srgbClr val="000000"/>
                </a:solidFill>
                <a:latin typeface="Arial"/>
                <a:ea typeface="Arial"/>
              </a:rPr>
              <a:t>Ource</a:t>
            </a:r>
            <a:r>
              <a:rPr lang="en-US" altLang="zh-CN" sz="1910" spc="-1" dirty="0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lang="zh-CN" altLang="en-US" sz="1910" spc="-1" dirty="0">
                <a:solidFill>
                  <a:srgbClr val="000000"/>
                </a:solidFill>
                <a:latin typeface="Arial"/>
                <a:ea typeface="Arial"/>
              </a:rPr>
              <a:t>实现了对中断的处理。</a:t>
            </a:r>
            <a:endParaRPr lang="en-US" sz="1910" spc="-1" dirty="0">
              <a:solidFill>
                <a:srgbClr val="000000"/>
              </a:solidFill>
              <a:latin typeface="Arial"/>
              <a:ea typeface="Arial"/>
            </a:endParaRPr>
          </a:p>
        </p:txBody>
      </p: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BC597B1A-125B-64D1-AC26-863674912787}"/>
              </a:ext>
            </a:extLst>
          </p:cNvPr>
          <p:cNvGrpSpPr/>
          <p:nvPr/>
        </p:nvGrpSpPr>
        <p:grpSpPr>
          <a:xfrm>
            <a:off x="365080" y="6609858"/>
            <a:ext cx="7655589" cy="1681653"/>
            <a:chOff x="367373" y="6472980"/>
            <a:chExt cx="7655589" cy="1681653"/>
          </a:xfrm>
        </p:grpSpPr>
        <p:sp>
          <p:nvSpPr>
            <p:cNvPr id="14" name="Freeform 14"/>
            <p:cNvSpPr/>
            <p:nvPr/>
          </p:nvSpPr>
          <p:spPr>
            <a:xfrm>
              <a:off x="367373" y="6486519"/>
              <a:ext cx="1088408" cy="1334483"/>
            </a:xfrm>
            <a:custGeom>
              <a:avLst/>
              <a:gdLst/>
              <a:ahLst/>
              <a:cxnLst/>
              <a:rect l="l" t="t" r="r" b="b"/>
              <a:pathLst>
                <a:path w="1451211" h="1779311">
                  <a:moveTo>
                    <a:pt x="0" y="0"/>
                  </a:moveTo>
                  <a:lnTo>
                    <a:pt x="1451211" y="0"/>
                  </a:lnTo>
                  <a:lnTo>
                    <a:pt x="1451211" y="1779311"/>
                  </a:lnTo>
                  <a:lnTo>
                    <a:pt x="0" y="1779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/>
              </a:stretch>
            </a:blipFill>
          </p:spPr>
        </p:sp>
        <p:sp>
          <p:nvSpPr>
            <p:cNvPr id="15" name="TextBox 15"/>
            <p:cNvSpPr txBox="1"/>
            <p:nvPr/>
          </p:nvSpPr>
          <p:spPr>
            <a:xfrm>
              <a:off x="1514380" y="6472980"/>
              <a:ext cx="6408099" cy="5177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488"/>
                </a:lnSpc>
              </a:pPr>
              <a:r>
                <a:rPr lang="zh-CN" altLang="en-US" sz="2805" b="1" spc="31" dirty="0">
                  <a:solidFill>
                    <a:srgbClr val="003778"/>
                  </a:solidFill>
                  <a:latin typeface="Arial Bold"/>
                  <a:ea typeface="Arial Bold"/>
                </a:rPr>
                <a:t>原语操作</a:t>
              </a:r>
              <a:endParaRPr lang="en-US" sz="2805" b="1" spc="31" dirty="0">
                <a:solidFill>
                  <a:srgbClr val="003778"/>
                </a:solidFill>
                <a:latin typeface="Arial Bold"/>
                <a:ea typeface="Arial Bold"/>
              </a:endParaRP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537653" y="7038430"/>
              <a:ext cx="6485309" cy="111620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3002"/>
                </a:lnSpc>
                <a:spcBef>
                  <a:spcPct val="0"/>
                </a:spcBef>
              </a:pPr>
              <a:r>
                <a:rPr lang="zh-CN" altLang="en-US" sz="1924" dirty="0">
                  <a:solidFill>
                    <a:srgbClr val="000000"/>
                  </a:solidFill>
                  <a:latin typeface="Arial"/>
                  <a:ea typeface="Arial"/>
                </a:rPr>
                <a:t>通过汇编语言编写的</a:t>
              </a:r>
              <a:r>
                <a:rPr lang="en-US" altLang="zh-CN" sz="1924" dirty="0">
                  <a:solidFill>
                    <a:srgbClr val="000000"/>
                  </a:solidFill>
                  <a:latin typeface="Arial"/>
                  <a:ea typeface="Arial"/>
                </a:rPr>
                <a:t>_</a:t>
              </a:r>
              <a:r>
                <a:rPr lang="en-US" altLang="zh-CN" sz="1924" dirty="0" err="1">
                  <a:solidFill>
                    <a:srgbClr val="000000"/>
                  </a:solidFill>
                  <a:latin typeface="Arial"/>
                  <a:ea typeface="Arial"/>
                </a:rPr>
                <a:t>io_cli</a:t>
              </a:r>
              <a:r>
                <a:rPr lang="en-US" altLang="zh-CN" sz="1924" dirty="0">
                  <a:solidFill>
                    <a:srgbClr val="000000"/>
                  </a:solidFill>
                  <a:latin typeface="Arial"/>
                  <a:ea typeface="Arial"/>
                </a:rPr>
                <a:t>_</a:t>
              </a:r>
              <a:r>
                <a:rPr lang="zh-CN" altLang="en-US" sz="1924" dirty="0">
                  <a:solidFill>
                    <a:srgbClr val="000000"/>
                  </a:solidFill>
                  <a:latin typeface="Arial"/>
                  <a:ea typeface="Arial"/>
                </a:rPr>
                <a:t>和</a:t>
              </a:r>
              <a:r>
                <a:rPr lang="en-US" altLang="zh-CN" sz="1924" dirty="0">
                  <a:solidFill>
                    <a:srgbClr val="000000"/>
                  </a:solidFill>
                  <a:latin typeface="Arial"/>
                  <a:ea typeface="Arial"/>
                </a:rPr>
                <a:t>_</a:t>
              </a:r>
              <a:r>
                <a:rPr lang="en-US" altLang="zh-CN" sz="1924" dirty="0" err="1">
                  <a:solidFill>
                    <a:srgbClr val="000000"/>
                  </a:solidFill>
                  <a:latin typeface="Arial"/>
                  <a:ea typeface="Arial"/>
                </a:rPr>
                <a:t>io_sti</a:t>
              </a:r>
              <a:r>
                <a:rPr lang="en-US" altLang="zh-CN" sz="1924" dirty="0">
                  <a:solidFill>
                    <a:srgbClr val="000000"/>
                  </a:solidFill>
                  <a:latin typeface="Arial"/>
                  <a:ea typeface="Arial"/>
                </a:rPr>
                <a:t>_</a:t>
              </a:r>
              <a:r>
                <a:rPr lang="zh-CN" altLang="en-US" sz="1924" dirty="0">
                  <a:solidFill>
                    <a:srgbClr val="000000"/>
                  </a:solidFill>
                  <a:latin typeface="Arial"/>
                  <a:ea typeface="Arial"/>
                </a:rPr>
                <a:t>函数设置 </a:t>
              </a:r>
              <a:r>
                <a:rPr lang="en-US" altLang="zh-CN" sz="1924" dirty="0">
                  <a:solidFill>
                    <a:srgbClr val="000000"/>
                  </a:solidFill>
                  <a:latin typeface="Arial"/>
                  <a:ea typeface="Arial"/>
                </a:rPr>
                <a:t>PIC </a:t>
              </a:r>
              <a:r>
                <a:rPr lang="zh-CN" altLang="en-US" sz="1924" dirty="0">
                  <a:solidFill>
                    <a:srgbClr val="000000"/>
                  </a:solidFill>
                  <a:latin typeface="Arial"/>
                  <a:ea typeface="Arial"/>
                </a:rPr>
                <a:t>的中断屏蔽位，</a:t>
              </a:r>
              <a:r>
                <a:rPr lang="en-US" altLang="zh-CN" sz="1924" dirty="0" err="1">
                  <a:solidFill>
                    <a:srgbClr val="000000"/>
                  </a:solidFill>
                  <a:latin typeface="Arial"/>
                  <a:ea typeface="Arial"/>
                </a:rPr>
                <a:t>OurceOS</a:t>
              </a:r>
              <a:r>
                <a:rPr lang="en-US" altLang="zh-CN" sz="1924" dirty="0">
                  <a:solidFill>
                    <a:srgbClr val="000000"/>
                  </a:solidFill>
                  <a:latin typeface="Arial"/>
                  <a:ea typeface="Arial"/>
                </a:rPr>
                <a:t> </a:t>
              </a:r>
              <a:r>
                <a:rPr lang="zh-CN" altLang="en-US" sz="1924" dirty="0">
                  <a:solidFill>
                    <a:srgbClr val="000000"/>
                  </a:solidFill>
                  <a:latin typeface="Arial"/>
                  <a:ea typeface="Arial"/>
                </a:rPr>
                <a:t>实现了关中断和开中断功能，以执行相应的原语操作。</a:t>
              </a:r>
              <a:endParaRPr lang="en-US" sz="1924" dirty="0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1703627" y="1927309"/>
            <a:ext cx="2036757" cy="6544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596"/>
              </a:lnSpc>
            </a:pPr>
            <a:r>
              <a:rPr lang="zh-CN" altLang="en-US" sz="3497" b="1" spc="39" dirty="0">
                <a:solidFill>
                  <a:srgbClr val="003778"/>
                </a:solidFill>
                <a:ea typeface="Arial Bold"/>
              </a:rPr>
              <a:t>支撑功能</a:t>
            </a:r>
            <a:endParaRPr lang="en-US" sz="3497" b="1" spc="39" dirty="0">
              <a:solidFill>
                <a:srgbClr val="003778"/>
              </a:solidFill>
              <a:ea typeface="Arial Bold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762840" y="163271"/>
            <a:ext cx="3270762" cy="6412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zh-CN" altLang="en-US" sz="4200" spc="-1" dirty="0">
                <a:solidFill>
                  <a:srgbClr val="F6D9A7"/>
                </a:solidFill>
                <a:ea typeface="Arial Bold"/>
              </a:rPr>
              <a:t>功能介绍</a:t>
            </a:r>
            <a:endParaRPr lang="en-US" sz="4200" spc="-1" dirty="0">
              <a:solidFill>
                <a:srgbClr val="F6D9A7"/>
              </a:solidFill>
              <a:ea typeface="Arial Bold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5301440" y="9070929"/>
            <a:ext cx="3054353" cy="3661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66"/>
              </a:lnSpc>
            </a:pPr>
            <a:r>
              <a:rPr lang="en-US" sz="1728" spc="19">
                <a:solidFill>
                  <a:srgbClr val="000000"/>
                </a:solidFill>
                <a:latin typeface="Arial"/>
              </a:rPr>
              <a:t>github.com/TochusC/pybicc</a:t>
            </a:r>
          </a:p>
        </p:txBody>
      </p: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DAF1F3D1-ABC8-7254-63B5-9AF6E8D1DDB4}"/>
              </a:ext>
            </a:extLst>
          </p:cNvPr>
          <p:cNvGrpSpPr/>
          <p:nvPr/>
        </p:nvGrpSpPr>
        <p:grpSpPr>
          <a:xfrm>
            <a:off x="8701088" y="1417531"/>
            <a:ext cx="8771844" cy="1275661"/>
            <a:chOff x="9430940" y="1604521"/>
            <a:chExt cx="8771844" cy="1275661"/>
          </a:xfrm>
        </p:grpSpPr>
        <p:sp>
          <p:nvSpPr>
            <p:cNvPr id="24" name="Freeform 24"/>
            <p:cNvSpPr/>
            <p:nvPr/>
          </p:nvSpPr>
          <p:spPr>
            <a:xfrm>
              <a:off x="9430940" y="1705187"/>
              <a:ext cx="1083874" cy="1083874"/>
            </a:xfrm>
            <a:custGeom>
              <a:avLst/>
              <a:gdLst/>
              <a:ahLst/>
              <a:cxnLst/>
              <a:rect l="l" t="t" r="r" b="b"/>
              <a:pathLst>
                <a:path w="1083874" h="1083874">
                  <a:moveTo>
                    <a:pt x="0" y="0"/>
                  </a:moveTo>
                  <a:lnTo>
                    <a:pt x="1083875" y="0"/>
                  </a:lnTo>
                  <a:lnTo>
                    <a:pt x="1083875" y="1083874"/>
                  </a:lnTo>
                  <a:lnTo>
                    <a:pt x="0" y="10838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/>
              </a:stretch>
            </a:blipFill>
          </p:spPr>
        </p:sp>
        <p:sp>
          <p:nvSpPr>
            <p:cNvPr id="25" name="TextBox 25"/>
            <p:cNvSpPr txBox="1"/>
            <p:nvPr/>
          </p:nvSpPr>
          <p:spPr>
            <a:xfrm>
              <a:off x="10650140" y="1604521"/>
              <a:ext cx="1890731" cy="65447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5593"/>
                </a:lnSpc>
              </a:pPr>
              <a:r>
                <a:rPr lang="zh-CN" altLang="en-US" sz="3496" b="1" spc="39" dirty="0">
                  <a:solidFill>
                    <a:srgbClr val="003778"/>
                  </a:solidFill>
                  <a:ea typeface="Arial Bold"/>
                </a:rPr>
                <a:t>资源管理</a:t>
              </a:r>
              <a:endParaRPr lang="en-US" sz="3496" b="1" spc="39" dirty="0">
                <a:solidFill>
                  <a:srgbClr val="003778"/>
                </a:solidFill>
                <a:ea typeface="Arial Bold"/>
              </a:endParaRP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10663925" y="2264629"/>
              <a:ext cx="7538859" cy="61555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/>
              <a:r>
                <a:rPr lang="en-US" altLang="zh-CN" sz="2000" spc="26" dirty="0" err="1">
                  <a:solidFill>
                    <a:srgbClr val="000000"/>
                  </a:solidFill>
                  <a:ea typeface="Arial"/>
                </a:rPr>
                <a:t>Ource</a:t>
              </a:r>
              <a:r>
                <a:rPr lang="en-US" altLang="zh-CN" sz="2000" spc="26" dirty="0">
                  <a:solidFill>
                    <a:srgbClr val="000000"/>
                  </a:solidFill>
                  <a:ea typeface="Arial"/>
                </a:rPr>
                <a:t> </a:t>
              </a:r>
              <a:r>
                <a:rPr lang="zh-CN" altLang="en-US" sz="2000" spc="26" dirty="0">
                  <a:solidFill>
                    <a:srgbClr val="000000"/>
                  </a:solidFill>
                  <a:ea typeface="Arial"/>
                </a:rPr>
                <a:t>充分担当了 </a:t>
              </a:r>
              <a:r>
                <a:rPr lang="en-US" altLang="zh-CN" sz="2000" spc="26" dirty="0">
                  <a:solidFill>
                    <a:srgbClr val="000000"/>
                  </a:solidFill>
                  <a:ea typeface="Arial"/>
                </a:rPr>
                <a:t>OS </a:t>
              </a:r>
              <a:r>
                <a:rPr lang="zh-CN" altLang="en-US" sz="2000" spc="26" dirty="0">
                  <a:solidFill>
                    <a:srgbClr val="000000"/>
                  </a:solidFill>
                  <a:ea typeface="Arial"/>
                </a:rPr>
                <a:t>内核应具备的资源管理者身份，实现了进程管理、内存管理、设备管理、文件管理功能。</a:t>
              </a:r>
              <a:endParaRPr lang="en-US" sz="2000" spc="26" dirty="0">
                <a:solidFill>
                  <a:srgbClr val="000000"/>
                </a:solidFill>
                <a:ea typeface="Arial"/>
              </a:endParaRPr>
            </a:p>
          </p:txBody>
        </p:sp>
      </p:grp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78754E42-05EC-35A0-7804-D19290C694E2}"/>
              </a:ext>
            </a:extLst>
          </p:cNvPr>
          <p:cNvGrpSpPr/>
          <p:nvPr/>
        </p:nvGrpSpPr>
        <p:grpSpPr>
          <a:xfrm>
            <a:off x="8912113" y="2974873"/>
            <a:ext cx="8875422" cy="1587490"/>
            <a:chOff x="9730484" y="3133379"/>
            <a:chExt cx="8875422" cy="1587490"/>
          </a:xfrm>
        </p:grpSpPr>
        <p:sp>
          <p:nvSpPr>
            <p:cNvPr id="27" name="TextBox 27"/>
            <p:cNvSpPr txBox="1"/>
            <p:nvPr/>
          </p:nvSpPr>
          <p:spPr>
            <a:xfrm>
              <a:off x="9730484" y="3133379"/>
              <a:ext cx="1890731" cy="45557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3885"/>
                </a:lnSpc>
              </a:pPr>
              <a:r>
                <a:rPr lang="zh-CN" altLang="en-US" sz="2428" b="1" spc="27" dirty="0">
                  <a:solidFill>
                    <a:srgbClr val="003778"/>
                  </a:solidFill>
                  <a:ea typeface="Arial Bold"/>
                </a:rPr>
                <a:t>进程管理 </a:t>
              </a:r>
              <a:endParaRPr lang="en-US" sz="2428" b="1" spc="27" dirty="0">
                <a:solidFill>
                  <a:srgbClr val="003778"/>
                </a:solidFill>
                <a:ea typeface="Arial Bold"/>
              </a:endParaRPr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9753600" y="3606077"/>
              <a:ext cx="8852306" cy="111479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3005"/>
                </a:lnSpc>
              </a:pPr>
              <a:r>
                <a:rPr lang="en-US" altLang="zh-CN" sz="1878" spc="20" dirty="0" err="1">
                  <a:solidFill>
                    <a:srgbClr val="000000"/>
                  </a:solidFill>
                  <a:latin typeface="Arial"/>
                  <a:ea typeface="Arial"/>
                </a:rPr>
                <a:t>Ource</a:t>
              </a:r>
              <a:r>
                <a:rPr lang="en-US" altLang="zh-CN" sz="1878" spc="20" dirty="0">
                  <a:solidFill>
                    <a:srgbClr val="000000"/>
                  </a:solidFill>
                  <a:latin typeface="Arial"/>
                  <a:ea typeface="Arial"/>
                </a:rPr>
                <a:t> </a:t>
              </a:r>
              <a:r>
                <a:rPr lang="zh-CN" altLang="en-US" sz="1878" spc="20" dirty="0">
                  <a:solidFill>
                    <a:srgbClr val="000000"/>
                  </a:solidFill>
                  <a:latin typeface="Arial"/>
                  <a:ea typeface="Arial"/>
                </a:rPr>
                <a:t>是一个</a:t>
              </a:r>
              <a:r>
                <a:rPr lang="zh-CN" altLang="en-US" sz="1878" b="1" spc="20" dirty="0">
                  <a:solidFill>
                    <a:srgbClr val="000000"/>
                  </a:solidFill>
                  <a:latin typeface="Arial"/>
                  <a:ea typeface="Arial"/>
                </a:rPr>
                <a:t>多道分时操作系统</a:t>
              </a:r>
              <a:r>
                <a:rPr lang="zh-CN" altLang="en-US" sz="1878" spc="20" dirty="0">
                  <a:solidFill>
                    <a:srgbClr val="000000"/>
                  </a:solidFill>
                  <a:latin typeface="Arial"/>
                  <a:ea typeface="Arial"/>
                </a:rPr>
                <a:t>，每一个运行在其上的程序都一一对应着一个 </a:t>
              </a:r>
              <a:r>
                <a:rPr lang="en-US" altLang="zh-CN" sz="1878" b="1" spc="20" dirty="0">
                  <a:solidFill>
                    <a:srgbClr val="000000"/>
                  </a:solidFill>
                  <a:latin typeface="Arial"/>
                  <a:ea typeface="Arial"/>
                </a:rPr>
                <a:t>TCB </a:t>
              </a:r>
              <a:r>
                <a:rPr lang="zh-CN" altLang="en-US" sz="1878" b="1" spc="20" dirty="0">
                  <a:solidFill>
                    <a:srgbClr val="000000"/>
                  </a:solidFill>
                  <a:latin typeface="Arial"/>
                  <a:ea typeface="Arial"/>
                </a:rPr>
                <a:t>任务控制块</a:t>
              </a:r>
              <a:r>
                <a:rPr lang="zh-CN" altLang="en-US" sz="1878" spc="20" dirty="0">
                  <a:solidFill>
                    <a:srgbClr val="000000"/>
                  </a:solidFill>
                  <a:latin typeface="Arial"/>
                  <a:ea typeface="Arial"/>
                </a:rPr>
                <a:t>（类似 </a:t>
              </a:r>
              <a:r>
                <a:rPr lang="en-US" altLang="zh-CN" sz="1878" spc="20" dirty="0">
                  <a:solidFill>
                    <a:srgbClr val="000000"/>
                  </a:solidFill>
                  <a:latin typeface="Arial"/>
                  <a:ea typeface="Arial"/>
                </a:rPr>
                <a:t>PCB</a:t>
              </a:r>
              <a:r>
                <a:rPr lang="zh-CN" altLang="en-US" sz="1878" spc="20" dirty="0">
                  <a:solidFill>
                    <a:srgbClr val="000000"/>
                  </a:solidFill>
                  <a:latin typeface="Arial"/>
                  <a:ea typeface="Arial"/>
                </a:rPr>
                <a:t>），使用</a:t>
              </a:r>
              <a:r>
                <a:rPr lang="zh-CN" altLang="en-US" sz="1878" b="1" spc="20" dirty="0">
                  <a:solidFill>
                    <a:srgbClr val="000000"/>
                  </a:solidFill>
                  <a:latin typeface="Arial"/>
                  <a:ea typeface="Arial"/>
                </a:rPr>
                <a:t>多级优先队列调度算法</a:t>
              </a:r>
              <a:r>
                <a:rPr lang="zh-CN" altLang="en-US" sz="1878" spc="20" dirty="0">
                  <a:solidFill>
                    <a:srgbClr val="000000"/>
                  </a:solidFill>
                  <a:latin typeface="Arial"/>
                  <a:ea typeface="Arial"/>
                </a:rPr>
                <a:t>实现任务的调度，采用</a:t>
              </a:r>
              <a:r>
                <a:rPr lang="zh-CN" altLang="en-US" sz="1878" b="1" spc="20" dirty="0">
                  <a:solidFill>
                    <a:srgbClr val="000000"/>
                  </a:solidFill>
                  <a:latin typeface="Arial"/>
                  <a:ea typeface="Arial"/>
                </a:rPr>
                <a:t>时间片轮转</a:t>
              </a:r>
              <a:r>
                <a:rPr lang="zh-CN" altLang="en-US" sz="1878" spc="20" dirty="0">
                  <a:solidFill>
                    <a:srgbClr val="000000"/>
                  </a:solidFill>
                  <a:latin typeface="Arial"/>
                  <a:ea typeface="Arial"/>
                </a:rPr>
                <a:t>的方式进行任务切换，具有高优先级的任务将会被分配到更长的时间片。</a:t>
              </a:r>
              <a:endParaRPr lang="en-US" sz="1878" spc="20" dirty="0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</p:grp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61F2A82C-2897-EAC4-C3B1-57DFDEB7EBAD}"/>
              </a:ext>
            </a:extLst>
          </p:cNvPr>
          <p:cNvGrpSpPr/>
          <p:nvPr/>
        </p:nvGrpSpPr>
        <p:grpSpPr>
          <a:xfrm>
            <a:off x="426719" y="4878735"/>
            <a:ext cx="7965411" cy="1794307"/>
            <a:chOff x="766499" y="5367312"/>
            <a:chExt cx="7965411" cy="1794307"/>
          </a:xfrm>
        </p:grpSpPr>
        <p:sp>
          <p:nvSpPr>
            <p:cNvPr id="20" name="TextBox 20"/>
            <p:cNvSpPr txBox="1"/>
            <p:nvPr/>
          </p:nvSpPr>
          <p:spPr>
            <a:xfrm>
              <a:off x="1887592" y="5973345"/>
              <a:ext cx="6844318" cy="118827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3194"/>
                </a:lnSpc>
                <a:spcBef>
                  <a:spcPct val="0"/>
                </a:spcBef>
              </a:pPr>
              <a:r>
                <a:rPr lang="zh-CN" altLang="en-US" sz="2047" spc="-1" dirty="0">
                  <a:solidFill>
                    <a:srgbClr val="000000"/>
                  </a:solidFill>
                  <a:latin typeface="Arial"/>
                  <a:ea typeface="Arial"/>
                </a:rPr>
                <a:t>通过初始化可编程中断计时器 </a:t>
              </a:r>
              <a:r>
                <a:rPr lang="en-US" altLang="zh-CN" sz="2047" spc="-1" dirty="0">
                  <a:solidFill>
                    <a:srgbClr val="000000"/>
                  </a:solidFill>
                  <a:latin typeface="Arial"/>
                  <a:ea typeface="Arial"/>
                </a:rPr>
                <a:t>PIC</a:t>
              </a:r>
              <a:r>
                <a:rPr lang="zh-CN" altLang="en-US" sz="2047" spc="-1" dirty="0">
                  <a:solidFill>
                    <a:srgbClr val="000000"/>
                  </a:solidFill>
                  <a:latin typeface="Arial"/>
                  <a:ea typeface="Arial"/>
                </a:rPr>
                <a:t>，定义计时器数据结构，实现时钟中断服务程序，</a:t>
              </a:r>
              <a:r>
                <a:rPr lang="en-US" altLang="zh-CN" sz="2047" spc="-1" dirty="0" err="1">
                  <a:solidFill>
                    <a:srgbClr val="000000"/>
                  </a:solidFill>
                  <a:latin typeface="Arial"/>
                  <a:ea typeface="Arial"/>
                </a:rPr>
                <a:t>Ource</a:t>
              </a:r>
              <a:r>
                <a:rPr lang="en-US" altLang="zh-CN" sz="2047" spc="-1" dirty="0">
                  <a:solidFill>
                    <a:srgbClr val="000000"/>
                  </a:solidFill>
                  <a:latin typeface="Arial"/>
                  <a:ea typeface="Arial"/>
                </a:rPr>
                <a:t> </a:t>
              </a:r>
              <a:r>
                <a:rPr lang="zh-CN" altLang="en-US" sz="2047" spc="-1" dirty="0">
                  <a:solidFill>
                    <a:srgbClr val="000000"/>
                  </a:solidFill>
                  <a:latin typeface="Arial"/>
                  <a:ea typeface="Arial"/>
                </a:rPr>
                <a:t>完成了时钟管理功能。</a:t>
              </a:r>
            </a:p>
            <a:p>
              <a:pPr algn="l">
                <a:lnSpc>
                  <a:spcPts val="3194"/>
                </a:lnSpc>
                <a:spcBef>
                  <a:spcPct val="0"/>
                </a:spcBef>
              </a:pPr>
              <a:endParaRPr lang="en-US" sz="2047" spc="-1" dirty="0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1" name="Freeform 21"/>
            <p:cNvSpPr/>
            <p:nvPr/>
          </p:nvSpPr>
          <p:spPr>
            <a:xfrm>
              <a:off x="766499" y="5384752"/>
              <a:ext cx="1030494" cy="1263475"/>
            </a:xfrm>
            <a:custGeom>
              <a:avLst/>
              <a:gdLst/>
              <a:ahLst/>
              <a:cxnLst/>
              <a:rect l="l" t="t" r="r" b="b"/>
              <a:pathLst>
                <a:path w="1373992" h="1684633">
                  <a:moveTo>
                    <a:pt x="0" y="0"/>
                  </a:moveTo>
                  <a:lnTo>
                    <a:pt x="1373992" y="0"/>
                  </a:lnTo>
                  <a:lnTo>
                    <a:pt x="1373992" y="1684634"/>
                  </a:lnTo>
                  <a:lnTo>
                    <a:pt x="0" y="16846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/>
              </a:stretch>
            </a:blipFill>
          </p:spPr>
        </p:sp>
        <p:sp>
          <p:nvSpPr>
            <p:cNvPr id="41" name="TextBox 15">
              <a:extLst>
                <a:ext uri="{FF2B5EF4-FFF2-40B4-BE49-F238E27FC236}">
                  <a16:creationId xmlns:a16="http://schemas.microsoft.com/office/drawing/2014/main" id="{BC90F5AF-2E5B-7EB5-53EC-6D6BC8F5A5E7}"/>
                </a:ext>
              </a:extLst>
            </p:cNvPr>
            <p:cNvSpPr txBox="1"/>
            <p:nvPr/>
          </p:nvSpPr>
          <p:spPr>
            <a:xfrm>
              <a:off x="1908170" y="5367312"/>
              <a:ext cx="6408099" cy="5177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488"/>
                </a:lnSpc>
              </a:pPr>
              <a:r>
                <a:rPr lang="zh-CN" altLang="en-US" sz="2805" b="1" spc="31" dirty="0">
                  <a:solidFill>
                    <a:srgbClr val="003778"/>
                  </a:solidFill>
                  <a:latin typeface="Arial Bold"/>
                  <a:ea typeface="Arial Bold"/>
                </a:rPr>
                <a:t>时钟管理</a:t>
              </a:r>
              <a:endParaRPr lang="en-US" sz="2805" b="1" spc="31" dirty="0">
                <a:solidFill>
                  <a:srgbClr val="003778"/>
                </a:solidFill>
                <a:latin typeface="Arial Bold"/>
                <a:ea typeface="Arial Bold"/>
              </a:endParaRPr>
            </a:p>
          </p:txBody>
        </p:sp>
      </p:grp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072D0C85-DC1D-5244-C087-485E3843E011}"/>
              </a:ext>
            </a:extLst>
          </p:cNvPr>
          <p:cNvGrpSpPr/>
          <p:nvPr/>
        </p:nvGrpSpPr>
        <p:grpSpPr>
          <a:xfrm>
            <a:off x="8721825" y="4744848"/>
            <a:ext cx="9322372" cy="1975706"/>
            <a:chOff x="9451824" y="5004298"/>
            <a:chExt cx="8414089" cy="1975706"/>
          </a:xfrm>
        </p:grpSpPr>
        <p:sp>
          <p:nvSpPr>
            <p:cNvPr id="30" name="TextBox 30"/>
            <p:cNvSpPr txBox="1"/>
            <p:nvPr/>
          </p:nvSpPr>
          <p:spPr>
            <a:xfrm>
              <a:off x="9451824" y="5480491"/>
              <a:ext cx="8414089" cy="149951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202749" lvl="1" algn="l">
                <a:lnSpc>
                  <a:spcPts val="3005"/>
                </a:lnSpc>
              </a:pPr>
              <a:r>
                <a:rPr lang="en-US" altLang="zh-CN" sz="1878" spc="21" dirty="0" err="1">
                  <a:solidFill>
                    <a:srgbClr val="000000"/>
                  </a:solidFill>
                  <a:latin typeface="Arial"/>
                  <a:ea typeface="Arial"/>
                </a:rPr>
                <a:t>Ource</a:t>
              </a:r>
              <a:r>
                <a:rPr lang="en-US" altLang="zh-CN" sz="1878" spc="21" dirty="0">
                  <a:solidFill>
                    <a:srgbClr val="000000"/>
                  </a:solidFill>
                  <a:latin typeface="Arial"/>
                  <a:ea typeface="Arial"/>
                </a:rPr>
                <a:t> </a:t>
              </a:r>
              <a:r>
                <a:rPr lang="zh-CN" altLang="en-US" sz="1878" spc="21" dirty="0">
                  <a:solidFill>
                    <a:srgbClr val="000000"/>
                  </a:solidFill>
                  <a:latin typeface="Arial"/>
                  <a:ea typeface="Arial"/>
                </a:rPr>
                <a:t>使用</a:t>
              </a:r>
              <a:r>
                <a:rPr lang="zh-CN" altLang="en-US" sz="1878" b="1" spc="21" dirty="0">
                  <a:solidFill>
                    <a:srgbClr val="000000"/>
                  </a:solidFill>
                  <a:latin typeface="Arial"/>
                  <a:ea typeface="Arial"/>
                </a:rPr>
                <a:t>空闲分区链表</a:t>
              </a:r>
              <a:r>
                <a:rPr lang="zh-CN" altLang="en-US" sz="1878" spc="21" dirty="0">
                  <a:solidFill>
                    <a:srgbClr val="000000"/>
                  </a:solidFill>
                  <a:latin typeface="Arial"/>
                  <a:ea typeface="Arial"/>
                </a:rPr>
                <a:t>记录和追踪内存中的空闲分区使用情况，并采用</a:t>
              </a:r>
              <a:r>
                <a:rPr lang="zh-CN" altLang="en-US" sz="1878" b="1" spc="21" dirty="0">
                  <a:solidFill>
                    <a:srgbClr val="000000"/>
                  </a:solidFill>
                  <a:latin typeface="Arial"/>
                  <a:ea typeface="Arial"/>
                </a:rPr>
                <a:t>分段存储管理</a:t>
              </a:r>
              <a:r>
                <a:rPr lang="zh-CN" altLang="en-US" sz="1878" spc="21" dirty="0">
                  <a:solidFill>
                    <a:srgbClr val="000000"/>
                  </a:solidFill>
                  <a:latin typeface="Arial"/>
                  <a:ea typeface="Arial"/>
                </a:rPr>
                <a:t>的方式进行内存管理，通过设置全局段描述符表 </a:t>
              </a:r>
              <a:r>
                <a:rPr lang="en-US" altLang="zh-CN" sz="1878" spc="21" dirty="0">
                  <a:solidFill>
                    <a:srgbClr val="000000"/>
                  </a:solidFill>
                  <a:latin typeface="Arial"/>
                  <a:ea typeface="Arial"/>
                </a:rPr>
                <a:t>GDT </a:t>
              </a:r>
              <a:r>
                <a:rPr lang="zh-CN" altLang="en-US" sz="1878" spc="21" dirty="0">
                  <a:solidFill>
                    <a:srgbClr val="000000"/>
                  </a:solidFill>
                  <a:latin typeface="Arial"/>
                  <a:ea typeface="Arial"/>
                </a:rPr>
                <a:t>和局部段描述符表 </a:t>
              </a:r>
              <a:r>
                <a:rPr lang="en-US" altLang="zh-CN" sz="1878" spc="21" dirty="0">
                  <a:solidFill>
                    <a:srgbClr val="000000"/>
                  </a:solidFill>
                  <a:latin typeface="Arial"/>
                  <a:ea typeface="Arial"/>
                </a:rPr>
                <a:t>LDT</a:t>
              </a:r>
              <a:r>
                <a:rPr lang="zh-CN" altLang="en-US" sz="1878" spc="21" dirty="0">
                  <a:solidFill>
                    <a:srgbClr val="000000"/>
                  </a:solidFill>
                  <a:latin typeface="Arial"/>
                  <a:ea typeface="Arial"/>
                </a:rPr>
                <a:t>，将内核程序和不同的用户程序分配在具有不同权限的内存段中，以进行内存的管理。</a:t>
              </a:r>
              <a:endParaRPr lang="en-US" sz="1878" spc="20" dirty="0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5" name="TextBox 27">
              <a:extLst>
                <a:ext uri="{FF2B5EF4-FFF2-40B4-BE49-F238E27FC236}">
                  <a16:creationId xmlns:a16="http://schemas.microsoft.com/office/drawing/2014/main" id="{9321BCF9-E2D6-9757-DCED-9A12CAD4014E}"/>
                </a:ext>
              </a:extLst>
            </p:cNvPr>
            <p:cNvSpPr txBox="1"/>
            <p:nvPr/>
          </p:nvSpPr>
          <p:spPr>
            <a:xfrm>
              <a:off x="9641178" y="5004298"/>
              <a:ext cx="1890731" cy="45557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3885"/>
                </a:lnSpc>
              </a:pPr>
              <a:r>
                <a:rPr lang="zh-CN" altLang="en-US" sz="2428" b="1" spc="27" dirty="0">
                  <a:solidFill>
                    <a:srgbClr val="003778"/>
                  </a:solidFill>
                  <a:ea typeface="Arial Bold"/>
                </a:rPr>
                <a:t>内存管理</a:t>
              </a:r>
              <a:endParaRPr lang="en-US" sz="2428" b="1" spc="27" dirty="0">
                <a:solidFill>
                  <a:srgbClr val="003778"/>
                </a:solidFill>
                <a:ea typeface="Arial Bold"/>
              </a:endParaRPr>
            </a:p>
          </p:txBody>
        </p:sp>
      </p:grpSp>
      <p:sp>
        <p:nvSpPr>
          <p:cNvPr id="46" name="TextBox 27">
            <a:extLst>
              <a:ext uri="{FF2B5EF4-FFF2-40B4-BE49-F238E27FC236}">
                <a16:creationId xmlns:a16="http://schemas.microsoft.com/office/drawing/2014/main" id="{8F53672A-D445-2157-D875-3022CF4F4F02}"/>
              </a:ext>
            </a:extLst>
          </p:cNvPr>
          <p:cNvSpPr txBox="1"/>
          <p:nvPr/>
        </p:nvSpPr>
        <p:spPr>
          <a:xfrm>
            <a:off x="8958834" y="6513386"/>
            <a:ext cx="1890731" cy="4555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885"/>
              </a:lnSpc>
            </a:pPr>
            <a:r>
              <a:rPr lang="zh-CN" altLang="en-US" sz="2428" b="1" spc="27" dirty="0">
                <a:solidFill>
                  <a:srgbClr val="003778"/>
                </a:solidFill>
                <a:ea typeface="Arial Bold"/>
              </a:rPr>
              <a:t>设备管理</a:t>
            </a:r>
            <a:endParaRPr lang="en-US" sz="2428" b="1" spc="27" dirty="0">
              <a:solidFill>
                <a:srgbClr val="003778"/>
              </a:solidFill>
              <a:ea typeface="Arial Bold"/>
            </a:endParaRPr>
          </a:p>
        </p:txBody>
      </p:sp>
      <p:sp>
        <p:nvSpPr>
          <p:cNvPr id="49" name="TextBox 30">
            <a:extLst>
              <a:ext uri="{FF2B5EF4-FFF2-40B4-BE49-F238E27FC236}">
                <a16:creationId xmlns:a16="http://schemas.microsoft.com/office/drawing/2014/main" id="{19F9A468-E388-6D5F-6BF1-FB2B44CB34B2}"/>
              </a:ext>
            </a:extLst>
          </p:cNvPr>
          <p:cNvSpPr txBox="1"/>
          <p:nvPr/>
        </p:nvSpPr>
        <p:spPr>
          <a:xfrm>
            <a:off x="8744943" y="6990686"/>
            <a:ext cx="7330570" cy="730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02749" lvl="1" algn="l">
              <a:lnSpc>
                <a:spcPts val="3005"/>
              </a:lnSpc>
            </a:pPr>
            <a:r>
              <a:rPr lang="en-US" altLang="zh-CN" sz="1878" spc="20" dirty="0" err="1">
                <a:solidFill>
                  <a:srgbClr val="000000"/>
                </a:solidFill>
                <a:latin typeface="Arial"/>
                <a:ea typeface="Arial"/>
              </a:rPr>
              <a:t>Ource</a:t>
            </a:r>
            <a:r>
              <a:rPr lang="en-US" altLang="zh-CN" sz="1878" spc="20" dirty="0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lang="zh-CN" altLang="en-US" sz="1878" spc="20" dirty="0">
                <a:solidFill>
                  <a:srgbClr val="000000"/>
                </a:solidFill>
                <a:latin typeface="Arial"/>
                <a:ea typeface="Arial"/>
              </a:rPr>
              <a:t>通过数个简单的</a:t>
            </a:r>
            <a:r>
              <a:rPr lang="en-US" altLang="zh-CN" sz="1878" spc="20" dirty="0">
                <a:solidFill>
                  <a:srgbClr val="000000"/>
                </a:solidFill>
                <a:latin typeface="Arial"/>
                <a:ea typeface="Arial"/>
              </a:rPr>
              <a:t>.c </a:t>
            </a:r>
            <a:r>
              <a:rPr lang="zh-CN" altLang="en-US" sz="1878" spc="20" dirty="0">
                <a:solidFill>
                  <a:srgbClr val="000000"/>
                </a:solidFill>
                <a:latin typeface="Arial"/>
                <a:ea typeface="Arial"/>
              </a:rPr>
              <a:t>代码文件，分别与键盘、屏幕等设备控制器进行直接通信，实现设备的驱动和管理功能。</a:t>
            </a:r>
          </a:p>
        </p:txBody>
      </p: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F4C7DE38-D076-FBB9-7D1E-A06AC43B3AFB}"/>
              </a:ext>
            </a:extLst>
          </p:cNvPr>
          <p:cNvGrpSpPr/>
          <p:nvPr/>
        </p:nvGrpSpPr>
        <p:grpSpPr>
          <a:xfrm>
            <a:off x="8796790" y="7905522"/>
            <a:ext cx="9067800" cy="784375"/>
            <a:chOff x="7467600" y="8262581"/>
            <a:chExt cx="9067800" cy="784375"/>
          </a:xfrm>
        </p:grpSpPr>
        <p:sp>
          <p:nvSpPr>
            <p:cNvPr id="47" name="TextBox 27">
              <a:extLst>
                <a:ext uri="{FF2B5EF4-FFF2-40B4-BE49-F238E27FC236}">
                  <a16:creationId xmlns:a16="http://schemas.microsoft.com/office/drawing/2014/main" id="{A176FA83-E971-6F08-BACC-B1D67EDFF3C6}"/>
                </a:ext>
              </a:extLst>
            </p:cNvPr>
            <p:cNvSpPr txBox="1"/>
            <p:nvPr/>
          </p:nvSpPr>
          <p:spPr>
            <a:xfrm>
              <a:off x="7637740" y="8262581"/>
              <a:ext cx="1890731" cy="45557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3885"/>
                </a:lnSpc>
              </a:pPr>
              <a:r>
                <a:rPr lang="zh-CN" altLang="en-US" sz="2428" b="1" spc="27" dirty="0">
                  <a:solidFill>
                    <a:srgbClr val="003778"/>
                  </a:solidFill>
                  <a:ea typeface="Arial Bold"/>
                </a:rPr>
                <a:t>文件管理</a:t>
              </a:r>
              <a:endParaRPr lang="en-US" sz="2428" b="1" spc="27" dirty="0">
                <a:solidFill>
                  <a:srgbClr val="003778"/>
                </a:solidFill>
                <a:ea typeface="Arial Bold"/>
              </a:endParaRPr>
            </a:p>
          </p:txBody>
        </p:sp>
        <p:sp>
          <p:nvSpPr>
            <p:cNvPr id="50" name="TextBox 30">
              <a:extLst>
                <a:ext uri="{FF2B5EF4-FFF2-40B4-BE49-F238E27FC236}">
                  <a16:creationId xmlns:a16="http://schemas.microsoft.com/office/drawing/2014/main" id="{8B470522-A426-818B-B38E-9B6F67CC4A2F}"/>
                </a:ext>
              </a:extLst>
            </p:cNvPr>
            <p:cNvSpPr txBox="1"/>
            <p:nvPr/>
          </p:nvSpPr>
          <p:spPr>
            <a:xfrm>
              <a:off x="7467600" y="8701605"/>
              <a:ext cx="9067800" cy="34535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202749" lvl="1" algn="l">
                <a:lnSpc>
                  <a:spcPts val="3005"/>
                </a:lnSpc>
              </a:pPr>
              <a:r>
                <a:rPr lang="en-US" altLang="zh-CN" sz="1878" spc="20" dirty="0" err="1">
                  <a:solidFill>
                    <a:srgbClr val="000000"/>
                  </a:solidFill>
                  <a:latin typeface="Arial"/>
                  <a:ea typeface="Arial"/>
                </a:rPr>
                <a:t>Ource</a:t>
              </a:r>
              <a:r>
                <a:rPr lang="en-US" altLang="zh-CN" sz="1878" spc="20" dirty="0">
                  <a:solidFill>
                    <a:srgbClr val="000000"/>
                  </a:solidFill>
                  <a:latin typeface="Arial"/>
                  <a:ea typeface="Arial"/>
                </a:rPr>
                <a:t> </a:t>
              </a:r>
              <a:r>
                <a:rPr lang="zh-CN" altLang="en-US" sz="1878" spc="20" dirty="0">
                  <a:solidFill>
                    <a:srgbClr val="000000"/>
                  </a:solidFill>
                  <a:latin typeface="Arial"/>
                  <a:ea typeface="Arial"/>
                </a:rPr>
                <a:t>使用 </a:t>
              </a:r>
              <a:r>
                <a:rPr lang="en-US" altLang="zh-CN" sz="1878" spc="20" dirty="0">
                  <a:solidFill>
                    <a:srgbClr val="000000"/>
                  </a:solidFill>
                  <a:latin typeface="Arial"/>
                  <a:ea typeface="Arial"/>
                </a:rPr>
                <a:t>FAT12 </a:t>
              </a:r>
              <a:r>
                <a:rPr lang="zh-CN" altLang="en-US" sz="1878" spc="20" dirty="0">
                  <a:solidFill>
                    <a:srgbClr val="000000"/>
                  </a:solidFill>
                  <a:latin typeface="Arial"/>
                  <a:ea typeface="Arial"/>
                </a:rPr>
                <a:t>文件系统进行文件管理，目前仅支持文件系统中的文件读取操作。</a:t>
              </a:r>
            </a:p>
          </p:txBody>
        </p:sp>
      </p:grpSp>
      <p:sp>
        <p:nvSpPr>
          <p:cNvPr id="54" name="AutoShape 35">
            <a:extLst>
              <a:ext uri="{FF2B5EF4-FFF2-40B4-BE49-F238E27FC236}">
                <a16:creationId xmlns:a16="http://schemas.microsoft.com/office/drawing/2014/main" id="{1BEE153A-B8E5-4129-D492-83764F84BEB8}"/>
              </a:ext>
            </a:extLst>
          </p:cNvPr>
          <p:cNvSpPr/>
          <p:nvPr/>
        </p:nvSpPr>
        <p:spPr>
          <a:xfrm flipH="1">
            <a:off x="8333716" y="1561504"/>
            <a:ext cx="27368" cy="7387568"/>
          </a:xfrm>
          <a:prstGeom prst="line">
            <a:avLst/>
          </a:prstGeom>
          <a:ln w="38100" cap="flat">
            <a:solidFill>
              <a:srgbClr val="003778"/>
            </a:solidFill>
            <a:prstDash val="solid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2614053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51360" y="1028700"/>
            <a:ext cx="8065440" cy="8091360"/>
          </a:xfrm>
          <a:custGeom>
            <a:avLst/>
            <a:gdLst/>
            <a:ahLst/>
            <a:cxnLst/>
            <a:rect l="l" t="t" r="r" b="b"/>
            <a:pathLst>
              <a:path w="8065440" h="8091360">
                <a:moveTo>
                  <a:pt x="0" y="0"/>
                </a:moveTo>
                <a:lnTo>
                  <a:pt x="8065440" y="0"/>
                </a:lnTo>
                <a:lnTo>
                  <a:pt x="8065440" y="8091360"/>
                </a:lnTo>
                <a:lnTo>
                  <a:pt x="0" y="80913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" b="-9"/>
            </a:stretch>
          </a:blipFill>
        </p:spPr>
        <p:txBody>
          <a:bodyPr/>
          <a:lstStyle/>
          <a:p>
            <a:endParaRPr lang="zh-CN" altLang="en-US" dirty="0"/>
          </a:p>
        </p:txBody>
      </p:sp>
      <p:sp>
        <p:nvSpPr>
          <p:cNvPr id="3" name="Freeform 3"/>
          <p:cNvSpPr/>
          <p:nvPr/>
        </p:nvSpPr>
        <p:spPr>
          <a:xfrm>
            <a:off x="0" y="0"/>
            <a:ext cx="12125160" cy="1069200"/>
          </a:xfrm>
          <a:custGeom>
            <a:avLst/>
            <a:gdLst/>
            <a:ahLst/>
            <a:cxnLst/>
            <a:rect l="l" t="t" r="r" b="b"/>
            <a:pathLst>
              <a:path w="12125160" h="1069200">
                <a:moveTo>
                  <a:pt x="0" y="0"/>
                </a:moveTo>
                <a:lnTo>
                  <a:pt x="12125160" y="0"/>
                </a:lnTo>
                <a:lnTo>
                  <a:pt x="12125160" y="1069200"/>
                </a:lnTo>
                <a:lnTo>
                  <a:pt x="0" y="10692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1" b="-31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5711840" y="284040"/>
            <a:ext cx="2181060" cy="526500"/>
          </a:xfrm>
          <a:custGeom>
            <a:avLst/>
            <a:gdLst/>
            <a:ahLst/>
            <a:cxnLst/>
            <a:rect l="l" t="t" r="r" b="b"/>
            <a:pathLst>
              <a:path w="2181060" h="526500">
                <a:moveTo>
                  <a:pt x="0" y="0"/>
                </a:moveTo>
                <a:lnTo>
                  <a:pt x="2181060" y="0"/>
                </a:lnTo>
                <a:lnTo>
                  <a:pt x="2181060" y="526500"/>
                </a:lnTo>
                <a:lnTo>
                  <a:pt x="0" y="5265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265" b="-265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963940" y="211680"/>
            <a:ext cx="675000" cy="671760"/>
          </a:xfrm>
          <a:custGeom>
            <a:avLst/>
            <a:gdLst/>
            <a:ahLst/>
            <a:cxnLst/>
            <a:rect l="l" t="t" r="r" b="b"/>
            <a:pathLst>
              <a:path w="675000" h="671760">
                <a:moveTo>
                  <a:pt x="0" y="0"/>
                </a:moveTo>
                <a:lnTo>
                  <a:pt x="675000" y="0"/>
                </a:lnTo>
                <a:lnTo>
                  <a:pt x="675000" y="671760"/>
                </a:lnTo>
                <a:lnTo>
                  <a:pt x="0" y="67176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241" b="-241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0" y="9513180"/>
            <a:ext cx="18288180" cy="773820"/>
          </a:xfrm>
          <a:custGeom>
            <a:avLst/>
            <a:gdLst/>
            <a:ahLst/>
            <a:cxnLst/>
            <a:rect l="l" t="t" r="r" b="b"/>
            <a:pathLst>
              <a:path w="18288180" h="773820">
                <a:moveTo>
                  <a:pt x="0" y="0"/>
                </a:moveTo>
                <a:lnTo>
                  <a:pt x="18288180" y="0"/>
                </a:lnTo>
                <a:lnTo>
                  <a:pt x="18288180" y="773820"/>
                </a:lnTo>
                <a:lnTo>
                  <a:pt x="0" y="77382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1040825" r="-14931" b="-387058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6349580" y="9810720"/>
            <a:ext cx="1545480" cy="283500"/>
          </a:xfrm>
          <a:custGeom>
            <a:avLst/>
            <a:gdLst/>
            <a:ahLst/>
            <a:cxnLst/>
            <a:rect l="l" t="t" r="r" b="b"/>
            <a:pathLst>
              <a:path w="1545480" h="283500">
                <a:moveTo>
                  <a:pt x="0" y="0"/>
                </a:moveTo>
                <a:lnTo>
                  <a:pt x="1545480" y="0"/>
                </a:lnTo>
                <a:lnTo>
                  <a:pt x="1545480" y="283500"/>
                </a:lnTo>
                <a:lnTo>
                  <a:pt x="0" y="2835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" r="-1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83160" y="9437040"/>
            <a:ext cx="18390240" cy="154440"/>
          </a:xfrm>
          <a:custGeom>
            <a:avLst/>
            <a:gdLst/>
            <a:ahLst/>
            <a:cxnLst/>
            <a:rect l="l" t="t" r="r" b="b"/>
            <a:pathLst>
              <a:path w="18390240" h="154440">
                <a:moveTo>
                  <a:pt x="0" y="0"/>
                </a:moveTo>
                <a:lnTo>
                  <a:pt x="18390240" y="0"/>
                </a:lnTo>
                <a:lnTo>
                  <a:pt x="18390240" y="154440"/>
                </a:lnTo>
                <a:lnTo>
                  <a:pt x="0" y="15444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330" b="-330"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-73980" y="978480"/>
            <a:ext cx="18390780" cy="154980"/>
          </a:xfrm>
          <a:custGeom>
            <a:avLst/>
            <a:gdLst/>
            <a:ahLst/>
            <a:cxnLst/>
            <a:rect l="l" t="t" r="r" b="b"/>
            <a:pathLst>
              <a:path w="18390780" h="154980">
                <a:moveTo>
                  <a:pt x="0" y="0"/>
                </a:moveTo>
                <a:lnTo>
                  <a:pt x="18390780" y="0"/>
                </a:lnTo>
                <a:lnTo>
                  <a:pt x="18390780" y="154980"/>
                </a:lnTo>
                <a:lnTo>
                  <a:pt x="0" y="15498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156" b="-156"/>
            </a:stretch>
          </a:blipFill>
        </p:spPr>
      </p:sp>
      <p:sp>
        <p:nvSpPr>
          <p:cNvPr id="29" name="TextBox 29"/>
          <p:cNvSpPr txBox="1"/>
          <p:nvPr/>
        </p:nvSpPr>
        <p:spPr>
          <a:xfrm>
            <a:off x="709068" y="185377"/>
            <a:ext cx="3270762" cy="6412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zh-CN" altLang="en-US" sz="4200" spc="-1" dirty="0">
                <a:solidFill>
                  <a:srgbClr val="F6D9A7"/>
                </a:solidFill>
                <a:ea typeface="Arial Bold"/>
              </a:rPr>
              <a:t>开发环境介绍</a:t>
            </a:r>
            <a:endParaRPr lang="en-US" sz="4200" spc="-1" dirty="0">
              <a:solidFill>
                <a:srgbClr val="F6D9A7"/>
              </a:solidFill>
              <a:ea typeface="Arial Bold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2F4E8212-BF22-4917-3ADD-F1BCEE08372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72275" y="1746235"/>
            <a:ext cx="16406657" cy="5454340"/>
          </a:xfrm>
          <a:prstGeom prst="rect">
            <a:avLst/>
          </a:prstGeom>
        </p:spPr>
      </p:pic>
      <p:sp>
        <p:nvSpPr>
          <p:cNvPr id="18" name="TextBox 30">
            <a:extLst>
              <a:ext uri="{FF2B5EF4-FFF2-40B4-BE49-F238E27FC236}">
                <a16:creationId xmlns:a16="http://schemas.microsoft.com/office/drawing/2014/main" id="{1B45C938-CAA4-BF8C-46BC-4C4B42CE261A}"/>
              </a:ext>
            </a:extLst>
          </p:cNvPr>
          <p:cNvSpPr txBox="1"/>
          <p:nvPr/>
        </p:nvSpPr>
        <p:spPr>
          <a:xfrm>
            <a:off x="2138979" y="7308303"/>
            <a:ext cx="14473247" cy="7321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34984" lvl="1" algn="l">
              <a:lnSpc>
                <a:spcPct val="150000"/>
              </a:lnSpc>
            </a:pPr>
            <a:r>
              <a:rPr lang="zh-CN" altLang="en-US" sz="3600" b="1" dirty="0">
                <a:solidFill>
                  <a:srgbClr val="09234F"/>
                </a:solidFill>
                <a:latin typeface="Arimo"/>
                <a:ea typeface="Arimo"/>
              </a:rPr>
              <a:t>使用</a:t>
            </a:r>
            <a:r>
              <a:rPr lang="en-US" altLang="zh-CN" sz="3600" b="1" dirty="0" err="1">
                <a:solidFill>
                  <a:srgbClr val="09234F"/>
                </a:solidFill>
                <a:latin typeface="Arimo"/>
                <a:ea typeface="Arimo"/>
              </a:rPr>
              <a:t>edimg</a:t>
            </a:r>
            <a:r>
              <a:rPr lang="zh-CN" altLang="en-US" sz="3600" b="1" dirty="0">
                <a:solidFill>
                  <a:srgbClr val="09234F"/>
                </a:solidFill>
                <a:latin typeface="Arimo"/>
                <a:ea typeface="Arimo"/>
              </a:rPr>
              <a:t>创建</a:t>
            </a:r>
            <a:r>
              <a:rPr lang="en-US" altLang="zh-CN" sz="3600" b="1" dirty="0">
                <a:solidFill>
                  <a:srgbClr val="09234F"/>
                </a:solidFill>
                <a:latin typeface="Arimo"/>
                <a:ea typeface="Arimo"/>
              </a:rPr>
              <a:t>.</a:t>
            </a:r>
            <a:r>
              <a:rPr lang="en-US" altLang="zh-CN" sz="3600" b="1" dirty="0" err="1">
                <a:solidFill>
                  <a:srgbClr val="09234F"/>
                </a:solidFill>
                <a:latin typeface="Arimo"/>
                <a:ea typeface="Arimo"/>
              </a:rPr>
              <a:t>img</a:t>
            </a:r>
            <a:r>
              <a:rPr lang="zh-CN" altLang="en-US" sz="3600" b="1" dirty="0">
                <a:solidFill>
                  <a:srgbClr val="09234F"/>
                </a:solidFill>
                <a:latin typeface="Arimo"/>
                <a:ea typeface="Arimo"/>
              </a:rPr>
              <a:t>磁盘映像后，使用</a:t>
            </a:r>
            <a:r>
              <a:rPr lang="en-US" altLang="zh-CN" sz="3600" b="1" dirty="0">
                <a:solidFill>
                  <a:srgbClr val="09234F"/>
                </a:solidFill>
                <a:latin typeface="Arimo"/>
                <a:ea typeface="Arimo"/>
              </a:rPr>
              <a:t>QEMU</a:t>
            </a:r>
            <a:r>
              <a:rPr lang="zh-CN" altLang="en-US" sz="3600" b="1" dirty="0">
                <a:solidFill>
                  <a:srgbClr val="09234F"/>
                </a:solidFill>
                <a:latin typeface="Arimo"/>
                <a:ea typeface="Arimo"/>
              </a:rPr>
              <a:t>模拟器即可运行操作系统。</a:t>
            </a:r>
            <a:endParaRPr lang="en-US" sz="3600" b="1" dirty="0">
              <a:solidFill>
                <a:srgbClr val="09234F"/>
              </a:solidFill>
              <a:latin typeface="Arimo"/>
              <a:ea typeface="Arimo"/>
            </a:endParaRPr>
          </a:p>
        </p:txBody>
      </p:sp>
      <p:sp>
        <p:nvSpPr>
          <p:cNvPr id="19" name="TextBox 30">
            <a:extLst>
              <a:ext uri="{FF2B5EF4-FFF2-40B4-BE49-F238E27FC236}">
                <a16:creationId xmlns:a16="http://schemas.microsoft.com/office/drawing/2014/main" id="{60C96EF5-21E8-1992-4F56-152420470DF9}"/>
              </a:ext>
            </a:extLst>
          </p:cNvPr>
          <p:cNvSpPr txBox="1"/>
          <p:nvPr/>
        </p:nvSpPr>
        <p:spPr>
          <a:xfrm>
            <a:off x="709068" y="1133460"/>
            <a:ext cx="4982663" cy="10982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34984" lvl="1" algn="l">
              <a:lnSpc>
                <a:spcPct val="150000"/>
              </a:lnSpc>
            </a:pPr>
            <a:r>
              <a:rPr lang="zh-CN" altLang="en-US" sz="5400" b="1" dirty="0">
                <a:solidFill>
                  <a:srgbClr val="09234F"/>
                </a:solidFill>
                <a:latin typeface="Arimo"/>
                <a:ea typeface="Arimo"/>
              </a:rPr>
              <a:t>总体开发路线</a:t>
            </a:r>
            <a:endParaRPr lang="en-US" sz="5400" b="1" dirty="0">
              <a:solidFill>
                <a:srgbClr val="09234F"/>
              </a:solidFill>
              <a:latin typeface="Arimo"/>
              <a:ea typeface="Arimo"/>
            </a:endParaRPr>
          </a:p>
        </p:txBody>
      </p:sp>
    </p:spTree>
    <p:extLst>
      <p:ext uri="{BB962C8B-B14F-4D97-AF65-F5344CB8AC3E}">
        <p14:creationId xmlns:p14="http://schemas.microsoft.com/office/powerpoint/2010/main" val="1589203630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77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22720" y="9409463"/>
            <a:ext cx="18609220" cy="877537"/>
          </a:xfrm>
          <a:custGeom>
            <a:avLst/>
            <a:gdLst/>
            <a:ahLst/>
            <a:cxnLst/>
            <a:rect l="l" t="t" r="r" b="b"/>
            <a:pathLst>
              <a:path w="18609220" h="877537">
                <a:moveTo>
                  <a:pt x="0" y="0"/>
                </a:moveTo>
                <a:lnTo>
                  <a:pt x="18609220" y="0"/>
                </a:lnTo>
                <a:lnTo>
                  <a:pt x="18609220" y="877537"/>
                </a:lnTo>
                <a:lnTo>
                  <a:pt x="0" y="87753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219420" y="-95580"/>
            <a:ext cx="18507420" cy="10382580"/>
            <a:chOff x="0" y="0"/>
            <a:chExt cx="24676560" cy="1384344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676608" cy="13843508"/>
            </a:xfrm>
            <a:custGeom>
              <a:avLst/>
              <a:gdLst/>
              <a:ahLst/>
              <a:cxnLst/>
              <a:rect l="l" t="t" r="r" b="b"/>
              <a:pathLst>
                <a:path w="24676608" h="13843508">
                  <a:moveTo>
                    <a:pt x="127127" y="0"/>
                  </a:moveTo>
                  <a:lnTo>
                    <a:pt x="24549481" y="0"/>
                  </a:lnTo>
                  <a:cubicBezTo>
                    <a:pt x="24619713" y="0"/>
                    <a:pt x="24676608" y="56896"/>
                    <a:pt x="24676608" y="127127"/>
                  </a:cubicBezTo>
                  <a:lnTo>
                    <a:pt x="24676608" y="13716381"/>
                  </a:lnTo>
                  <a:cubicBezTo>
                    <a:pt x="24676608" y="13786613"/>
                    <a:pt x="24619713" y="13843508"/>
                    <a:pt x="24549481" y="13843508"/>
                  </a:cubicBezTo>
                  <a:lnTo>
                    <a:pt x="127127" y="13843508"/>
                  </a:lnTo>
                  <a:cubicBezTo>
                    <a:pt x="56896" y="13843508"/>
                    <a:pt x="0" y="13786613"/>
                    <a:pt x="0" y="13716381"/>
                  </a:cubicBezTo>
                  <a:lnTo>
                    <a:pt x="0" y="127127"/>
                  </a:lnTo>
                  <a:cubicBezTo>
                    <a:pt x="0" y="56896"/>
                    <a:pt x="56896" y="0"/>
                    <a:pt x="127127" y="0"/>
                  </a:cubicBezTo>
                  <a:moveTo>
                    <a:pt x="127127" y="254127"/>
                  </a:moveTo>
                  <a:lnTo>
                    <a:pt x="127127" y="127127"/>
                  </a:lnTo>
                  <a:lnTo>
                    <a:pt x="254127" y="127127"/>
                  </a:lnTo>
                  <a:lnTo>
                    <a:pt x="254127" y="13716381"/>
                  </a:lnTo>
                  <a:lnTo>
                    <a:pt x="127127" y="13716381"/>
                  </a:lnTo>
                  <a:lnTo>
                    <a:pt x="127127" y="13589254"/>
                  </a:lnTo>
                  <a:lnTo>
                    <a:pt x="24549481" y="13589254"/>
                  </a:lnTo>
                  <a:lnTo>
                    <a:pt x="24549481" y="13716381"/>
                  </a:lnTo>
                  <a:lnTo>
                    <a:pt x="24422354" y="13716381"/>
                  </a:lnTo>
                  <a:lnTo>
                    <a:pt x="24422354" y="127127"/>
                  </a:lnTo>
                  <a:lnTo>
                    <a:pt x="24549481" y="127127"/>
                  </a:lnTo>
                  <a:lnTo>
                    <a:pt x="24549481" y="254127"/>
                  </a:lnTo>
                  <a:lnTo>
                    <a:pt x="127127" y="254127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-95310" y="-95310"/>
            <a:ext cx="18478800" cy="10384740"/>
            <a:chOff x="0" y="0"/>
            <a:chExt cx="24638400" cy="1384632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4638508" cy="13846429"/>
            </a:xfrm>
            <a:custGeom>
              <a:avLst/>
              <a:gdLst/>
              <a:ahLst/>
              <a:cxnLst/>
              <a:rect l="l" t="t" r="r" b="b"/>
              <a:pathLst>
                <a:path w="24638508" h="13846429">
                  <a:moveTo>
                    <a:pt x="127127" y="0"/>
                  </a:moveTo>
                  <a:lnTo>
                    <a:pt x="24511381" y="0"/>
                  </a:lnTo>
                  <a:cubicBezTo>
                    <a:pt x="24581613" y="0"/>
                    <a:pt x="24638508" y="56896"/>
                    <a:pt x="24638508" y="127127"/>
                  </a:cubicBezTo>
                  <a:lnTo>
                    <a:pt x="24638508" y="13719302"/>
                  </a:lnTo>
                  <a:cubicBezTo>
                    <a:pt x="24638508" y="13789533"/>
                    <a:pt x="24581613" y="13846429"/>
                    <a:pt x="24511381" y="13846429"/>
                  </a:cubicBezTo>
                  <a:lnTo>
                    <a:pt x="127127" y="13846429"/>
                  </a:lnTo>
                  <a:cubicBezTo>
                    <a:pt x="56896" y="13846429"/>
                    <a:pt x="0" y="13789533"/>
                    <a:pt x="0" y="13719302"/>
                  </a:cubicBezTo>
                  <a:lnTo>
                    <a:pt x="0" y="127127"/>
                  </a:lnTo>
                  <a:cubicBezTo>
                    <a:pt x="0" y="56896"/>
                    <a:pt x="56896" y="0"/>
                    <a:pt x="127127" y="0"/>
                  </a:cubicBezTo>
                  <a:moveTo>
                    <a:pt x="127127" y="254127"/>
                  </a:moveTo>
                  <a:lnTo>
                    <a:pt x="127127" y="127127"/>
                  </a:lnTo>
                  <a:lnTo>
                    <a:pt x="254127" y="127127"/>
                  </a:lnTo>
                  <a:lnTo>
                    <a:pt x="254127" y="13719302"/>
                  </a:lnTo>
                  <a:lnTo>
                    <a:pt x="127127" y="13719302"/>
                  </a:lnTo>
                  <a:lnTo>
                    <a:pt x="127127" y="13592175"/>
                  </a:lnTo>
                  <a:lnTo>
                    <a:pt x="24511381" y="13592175"/>
                  </a:lnTo>
                  <a:lnTo>
                    <a:pt x="24511381" y="13719302"/>
                  </a:lnTo>
                  <a:lnTo>
                    <a:pt x="24384254" y="13719302"/>
                  </a:lnTo>
                  <a:lnTo>
                    <a:pt x="24384254" y="127127"/>
                  </a:lnTo>
                  <a:lnTo>
                    <a:pt x="24511381" y="127127"/>
                  </a:lnTo>
                  <a:lnTo>
                    <a:pt x="24511381" y="254127"/>
                  </a:lnTo>
                  <a:lnTo>
                    <a:pt x="127127" y="254127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3710340" y="3540780"/>
            <a:ext cx="2111940" cy="2114640"/>
            <a:chOff x="0" y="0"/>
            <a:chExt cx="2815920" cy="281952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815971" cy="2819527"/>
            </a:xfrm>
            <a:custGeom>
              <a:avLst/>
              <a:gdLst/>
              <a:ahLst/>
              <a:cxnLst/>
              <a:rect l="l" t="t" r="r" b="b"/>
              <a:pathLst>
                <a:path w="2815971" h="2819527">
                  <a:moveTo>
                    <a:pt x="9398" y="0"/>
                  </a:moveTo>
                  <a:lnTo>
                    <a:pt x="2806573" y="0"/>
                  </a:lnTo>
                  <a:cubicBezTo>
                    <a:pt x="2811780" y="0"/>
                    <a:pt x="2815971" y="4191"/>
                    <a:pt x="2815971" y="9398"/>
                  </a:cubicBezTo>
                  <a:lnTo>
                    <a:pt x="2815971" y="2810129"/>
                  </a:lnTo>
                  <a:cubicBezTo>
                    <a:pt x="2815971" y="2815336"/>
                    <a:pt x="2811780" y="2819527"/>
                    <a:pt x="2806573" y="2819527"/>
                  </a:cubicBezTo>
                  <a:lnTo>
                    <a:pt x="9398" y="2819527"/>
                  </a:lnTo>
                  <a:cubicBezTo>
                    <a:pt x="4191" y="2819527"/>
                    <a:pt x="0" y="2815336"/>
                    <a:pt x="0" y="2810129"/>
                  </a:cubicBezTo>
                  <a:lnTo>
                    <a:pt x="0" y="9398"/>
                  </a:lnTo>
                  <a:cubicBezTo>
                    <a:pt x="0" y="4191"/>
                    <a:pt x="4191" y="0"/>
                    <a:pt x="9398" y="0"/>
                  </a:cubicBezTo>
                  <a:moveTo>
                    <a:pt x="9398" y="18669"/>
                  </a:moveTo>
                  <a:lnTo>
                    <a:pt x="9398" y="9398"/>
                  </a:lnTo>
                  <a:lnTo>
                    <a:pt x="18796" y="9398"/>
                  </a:lnTo>
                  <a:lnTo>
                    <a:pt x="18796" y="2810129"/>
                  </a:lnTo>
                  <a:lnTo>
                    <a:pt x="9398" y="2810129"/>
                  </a:lnTo>
                  <a:lnTo>
                    <a:pt x="9398" y="2800731"/>
                  </a:lnTo>
                  <a:lnTo>
                    <a:pt x="2806573" y="2800731"/>
                  </a:lnTo>
                  <a:lnTo>
                    <a:pt x="2806573" y="2810129"/>
                  </a:lnTo>
                  <a:lnTo>
                    <a:pt x="2797175" y="2810129"/>
                  </a:lnTo>
                  <a:lnTo>
                    <a:pt x="2797175" y="9398"/>
                  </a:lnTo>
                  <a:lnTo>
                    <a:pt x="2806573" y="9398"/>
                  </a:lnTo>
                  <a:lnTo>
                    <a:pt x="2806573" y="18796"/>
                  </a:lnTo>
                  <a:lnTo>
                    <a:pt x="9398" y="18796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9" name="Freeform 9"/>
          <p:cNvSpPr/>
          <p:nvPr/>
        </p:nvSpPr>
        <p:spPr>
          <a:xfrm>
            <a:off x="9244260" y="795420"/>
            <a:ext cx="8064900" cy="8091360"/>
          </a:xfrm>
          <a:custGeom>
            <a:avLst/>
            <a:gdLst/>
            <a:ahLst/>
            <a:cxnLst/>
            <a:rect l="l" t="t" r="r" b="b"/>
            <a:pathLst>
              <a:path w="8064900" h="8091360">
                <a:moveTo>
                  <a:pt x="0" y="0"/>
                </a:moveTo>
                <a:lnTo>
                  <a:pt x="8064900" y="0"/>
                </a:lnTo>
                <a:lnTo>
                  <a:pt x="8064900" y="8091360"/>
                </a:lnTo>
                <a:lnTo>
                  <a:pt x="0" y="80913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6" b="-6"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3264840" y="2645460"/>
            <a:ext cx="3533760" cy="3638520"/>
            <a:chOff x="0" y="0"/>
            <a:chExt cx="4711680" cy="485136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711700" cy="4851400"/>
            </a:xfrm>
            <a:custGeom>
              <a:avLst/>
              <a:gdLst/>
              <a:ahLst/>
              <a:cxnLst/>
              <a:rect l="l" t="t" r="r" b="b"/>
              <a:pathLst>
                <a:path w="4711700" h="4851400">
                  <a:moveTo>
                    <a:pt x="0" y="0"/>
                  </a:moveTo>
                  <a:lnTo>
                    <a:pt x="4711700" y="0"/>
                  </a:lnTo>
                  <a:lnTo>
                    <a:pt x="4711700" y="4851400"/>
                  </a:lnTo>
                  <a:lnTo>
                    <a:pt x="0" y="4851400"/>
                  </a:lnTo>
                  <a:close/>
                </a:path>
              </a:pathLst>
            </a:custGeom>
            <a:solidFill>
              <a:srgbClr val="003778"/>
            </a:solidFill>
          </p:spPr>
        </p:sp>
      </p:grpSp>
      <p:sp>
        <p:nvSpPr>
          <p:cNvPr id="12" name="Freeform 12"/>
          <p:cNvSpPr/>
          <p:nvPr/>
        </p:nvSpPr>
        <p:spPr>
          <a:xfrm>
            <a:off x="16263180" y="9770760"/>
            <a:ext cx="1378620" cy="144720"/>
          </a:xfrm>
          <a:custGeom>
            <a:avLst/>
            <a:gdLst/>
            <a:ahLst/>
            <a:cxnLst/>
            <a:rect l="l" t="t" r="r" b="b"/>
            <a:pathLst>
              <a:path w="1378620" h="144720">
                <a:moveTo>
                  <a:pt x="0" y="0"/>
                </a:moveTo>
                <a:lnTo>
                  <a:pt x="1378620" y="0"/>
                </a:lnTo>
                <a:lnTo>
                  <a:pt x="1378620" y="144720"/>
                </a:lnTo>
                <a:lnTo>
                  <a:pt x="0" y="14472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37980" b="-37980"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6097015" y="3636051"/>
            <a:ext cx="2217916" cy="2154011"/>
            <a:chOff x="0" y="0"/>
            <a:chExt cx="2723760" cy="2645280"/>
          </a:xfrm>
        </p:grpSpPr>
        <p:sp>
          <p:nvSpPr>
            <p:cNvPr id="14" name="Freeform 14"/>
            <p:cNvSpPr/>
            <p:nvPr/>
          </p:nvSpPr>
          <p:spPr>
            <a:xfrm>
              <a:off x="12573" y="12573"/>
              <a:ext cx="2698623" cy="2620137"/>
            </a:xfrm>
            <a:custGeom>
              <a:avLst/>
              <a:gdLst/>
              <a:ahLst/>
              <a:cxnLst/>
              <a:rect l="l" t="t" r="r" b="b"/>
              <a:pathLst>
                <a:path w="2698623" h="2620137">
                  <a:moveTo>
                    <a:pt x="0" y="0"/>
                  </a:moveTo>
                  <a:lnTo>
                    <a:pt x="2698623" y="0"/>
                  </a:lnTo>
                  <a:lnTo>
                    <a:pt x="2698623" y="2620137"/>
                  </a:lnTo>
                  <a:lnTo>
                    <a:pt x="0" y="2620137"/>
                  </a:lnTo>
                  <a:close/>
                </a:path>
              </a:pathLst>
            </a:custGeom>
            <a:solidFill>
              <a:srgbClr val="003778"/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0" y="0"/>
              <a:ext cx="2723769" cy="2645283"/>
            </a:xfrm>
            <a:custGeom>
              <a:avLst/>
              <a:gdLst/>
              <a:ahLst/>
              <a:cxnLst/>
              <a:rect l="l" t="t" r="r" b="b"/>
              <a:pathLst>
                <a:path w="2723769" h="2645283">
                  <a:moveTo>
                    <a:pt x="12573" y="0"/>
                  </a:moveTo>
                  <a:lnTo>
                    <a:pt x="2711196" y="0"/>
                  </a:lnTo>
                  <a:cubicBezTo>
                    <a:pt x="2718181" y="0"/>
                    <a:pt x="2723769" y="5588"/>
                    <a:pt x="2723769" y="12573"/>
                  </a:cubicBezTo>
                  <a:lnTo>
                    <a:pt x="2723769" y="2632710"/>
                  </a:lnTo>
                  <a:cubicBezTo>
                    <a:pt x="2723769" y="2639695"/>
                    <a:pt x="2718181" y="2645283"/>
                    <a:pt x="2711196" y="2645283"/>
                  </a:cubicBezTo>
                  <a:lnTo>
                    <a:pt x="12573" y="2645283"/>
                  </a:lnTo>
                  <a:cubicBezTo>
                    <a:pt x="5588" y="2645283"/>
                    <a:pt x="0" y="2639695"/>
                    <a:pt x="0" y="2632710"/>
                  </a:cubicBezTo>
                  <a:lnTo>
                    <a:pt x="0" y="12573"/>
                  </a:lnTo>
                  <a:cubicBezTo>
                    <a:pt x="0" y="5588"/>
                    <a:pt x="5588" y="0"/>
                    <a:pt x="12573" y="0"/>
                  </a:cubicBezTo>
                  <a:moveTo>
                    <a:pt x="12573" y="25146"/>
                  </a:moveTo>
                  <a:lnTo>
                    <a:pt x="12573" y="12573"/>
                  </a:lnTo>
                  <a:lnTo>
                    <a:pt x="25146" y="12573"/>
                  </a:lnTo>
                  <a:lnTo>
                    <a:pt x="25146" y="2632710"/>
                  </a:lnTo>
                  <a:lnTo>
                    <a:pt x="12573" y="2632710"/>
                  </a:lnTo>
                  <a:lnTo>
                    <a:pt x="12573" y="2620137"/>
                  </a:lnTo>
                  <a:lnTo>
                    <a:pt x="2711196" y="2620137"/>
                  </a:lnTo>
                  <a:lnTo>
                    <a:pt x="2711196" y="2632710"/>
                  </a:lnTo>
                  <a:lnTo>
                    <a:pt x="2698623" y="2632710"/>
                  </a:lnTo>
                  <a:lnTo>
                    <a:pt x="2698623" y="12573"/>
                  </a:lnTo>
                  <a:lnTo>
                    <a:pt x="2711196" y="12573"/>
                  </a:lnTo>
                  <a:lnTo>
                    <a:pt x="2711196" y="25146"/>
                  </a:lnTo>
                  <a:lnTo>
                    <a:pt x="12573" y="25146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6" name="TextBox 16"/>
          <p:cNvSpPr txBox="1"/>
          <p:nvPr/>
        </p:nvSpPr>
        <p:spPr>
          <a:xfrm>
            <a:off x="8686406" y="4027743"/>
            <a:ext cx="6385496" cy="11749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461"/>
              </a:lnSpc>
            </a:pPr>
            <a:r>
              <a:rPr lang="zh-CN" altLang="en-US" sz="7884" spc="-1" dirty="0">
                <a:solidFill>
                  <a:srgbClr val="F2F2F2"/>
                </a:solidFill>
                <a:ea typeface="Arial"/>
              </a:rPr>
              <a:t>模块架构</a:t>
            </a:r>
            <a:endParaRPr lang="en-US" sz="7884" spc="-1" dirty="0">
              <a:solidFill>
                <a:srgbClr val="F2F2F2"/>
              </a:solidFill>
              <a:ea typeface="Arial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6267818" y="4050265"/>
            <a:ext cx="1937476" cy="12466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774"/>
              </a:lnSpc>
            </a:pPr>
            <a:r>
              <a:rPr lang="en-US" sz="8978" spc="-44" dirty="0">
                <a:solidFill>
                  <a:srgbClr val="F2F2F2"/>
                </a:solidFill>
                <a:latin typeface="Evolventa Bold"/>
              </a:rPr>
              <a:t>03</a:t>
            </a:r>
          </a:p>
        </p:txBody>
      </p:sp>
      <p:sp>
        <p:nvSpPr>
          <p:cNvPr id="18" name="Freeform 18"/>
          <p:cNvSpPr/>
          <p:nvPr/>
        </p:nvSpPr>
        <p:spPr>
          <a:xfrm>
            <a:off x="2818216" y="3540780"/>
            <a:ext cx="2272441" cy="2274786"/>
          </a:xfrm>
          <a:custGeom>
            <a:avLst/>
            <a:gdLst/>
            <a:ahLst/>
            <a:cxnLst/>
            <a:rect l="l" t="t" r="r" b="b"/>
            <a:pathLst>
              <a:path w="2272441" h="2274786">
                <a:moveTo>
                  <a:pt x="0" y="0"/>
                </a:moveTo>
                <a:lnTo>
                  <a:pt x="2272441" y="0"/>
                </a:lnTo>
                <a:lnTo>
                  <a:pt x="2272441" y="2274786"/>
                </a:lnTo>
                <a:lnTo>
                  <a:pt x="0" y="227478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51" r="-51"/>
            </a:stretch>
          </a:blipFill>
        </p:spPr>
      </p:sp>
      <p:grpSp>
        <p:nvGrpSpPr>
          <p:cNvPr id="19" name="Group 19"/>
          <p:cNvGrpSpPr/>
          <p:nvPr/>
        </p:nvGrpSpPr>
        <p:grpSpPr>
          <a:xfrm>
            <a:off x="5465586" y="3625498"/>
            <a:ext cx="41626" cy="2175117"/>
            <a:chOff x="0" y="0"/>
            <a:chExt cx="51120" cy="2671200"/>
          </a:xfrm>
        </p:grpSpPr>
        <p:sp>
          <p:nvSpPr>
            <p:cNvPr id="20" name="Freeform 20"/>
            <p:cNvSpPr/>
            <p:nvPr/>
          </p:nvSpPr>
          <p:spPr>
            <a:xfrm>
              <a:off x="0" y="25527"/>
              <a:ext cx="51181" cy="2620137"/>
            </a:xfrm>
            <a:custGeom>
              <a:avLst/>
              <a:gdLst/>
              <a:ahLst/>
              <a:cxnLst/>
              <a:rect l="l" t="t" r="r" b="b"/>
              <a:pathLst>
                <a:path w="51181" h="2620137">
                  <a:moveTo>
                    <a:pt x="51181" y="0"/>
                  </a:moveTo>
                  <a:lnTo>
                    <a:pt x="51181" y="2620137"/>
                  </a:lnTo>
                  <a:lnTo>
                    <a:pt x="0" y="26201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21" name="Freeform 21"/>
          <p:cNvSpPr/>
          <p:nvPr/>
        </p:nvSpPr>
        <p:spPr>
          <a:xfrm>
            <a:off x="15966180" y="1162080"/>
            <a:ext cx="2043360" cy="856980"/>
          </a:xfrm>
          <a:custGeom>
            <a:avLst/>
            <a:gdLst/>
            <a:ahLst/>
            <a:cxnLst/>
            <a:rect l="l" t="t" r="r" b="b"/>
            <a:pathLst>
              <a:path w="2043360" h="856980">
                <a:moveTo>
                  <a:pt x="0" y="0"/>
                </a:moveTo>
                <a:lnTo>
                  <a:pt x="2043360" y="0"/>
                </a:lnTo>
                <a:lnTo>
                  <a:pt x="2043360" y="856980"/>
                </a:lnTo>
                <a:lnTo>
                  <a:pt x="0" y="85698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21" b="-21"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14912886" y="7020"/>
            <a:ext cx="3375114" cy="1171800"/>
          </a:xfrm>
          <a:custGeom>
            <a:avLst/>
            <a:gdLst/>
            <a:ahLst/>
            <a:cxnLst/>
            <a:rect l="l" t="t" r="r" b="b"/>
            <a:pathLst>
              <a:path w="3375114" h="1171800">
                <a:moveTo>
                  <a:pt x="0" y="0"/>
                </a:moveTo>
                <a:lnTo>
                  <a:pt x="3375114" y="0"/>
                </a:lnTo>
                <a:lnTo>
                  <a:pt x="3375114" y="1171800"/>
                </a:lnTo>
                <a:lnTo>
                  <a:pt x="0" y="11718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3840658707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407</TotalTime>
  <Words>1113</Words>
  <Application>Microsoft Office PowerPoint</Application>
  <PresentationFormat>自定义</PresentationFormat>
  <Paragraphs>132</Paragraphs>
  <Slides>16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2" baseType="lpstr">
      <vt:lpstr>Arial</vt:lpstr>
      <vt:lpstr>Calibri</vt:lpstr>
      <vt:lpstr>Evolventa Bold</vt:lpstr>
      <vt:lpstr>Arimo</vt:lpstr>
      <vt:lpstr>Arial Bold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追风逐浪、砥砺创新</dc:title>
  <dc:creator>Tochus Nickname</dc:creator>
  <cp:lastModifiedBy>Tochus Nickname</cp:lastModifiedBy>
  <cp:revision>25</cp:revision>
  <dcterms:created xsi:type="dcterms:W3CDTF">2006-08-16T00:00:00Z</dcterms:created>
  <dcterms:modified xsi:type="dcterms:W3CDTF">2024-06-04T09:32:50Z</dcterms:modified>
  <dc:identifier>DAGEz565EK0</dc:identifier>
</cp:coreProperties>
</file>